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1" r:id="rId7"/>
    <p:sldId id="261" r:id="rId8"/>
    <p:sldId id="262" r:id="rId9"/>
    <p:sldId id="270"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600200"/>
          </a:xfrm>
        </p:spPr>
        <p:txBody>
          <a:bodyPr>
            <a:normAutofit fontScale="90000"/>
          </a:bodyPr>
          <a:lstStyle/>
          <a:p>
            <a:r>
              <a:rPr lang="en-US" sz="2200" b="1" dirty="0">
                <a:solidFill>
                  <a:prstClr val="black"/>
                </a:solidFill>
              </a:rPr>
              <a:t>Slide No.1                </a:t>
            </a:r>
            <a:br>
              <a:rPr lang="en-US" sz="2200" b="1" dirty="0">
                <a:solidFill>
                  <a:prstClr val="black"/>
                </a:solidFill>
              </a:rPr>
            </a:br>
            <a:r>
              <a:rPr lang="en-US" sz="2900" b="1" dirty="0">
                <a:solidFill>
                  <a:srgbClr val="C00000"/>
                </a:solidFill>
              </a:rPr>
              <a:t>CLASS X, GEOGRAPHY, CHAPTER-5</a:t>
            </a:r>
            <a:br>
              <a:rPr lang="en-US" sz="2900" b="1" dirty="0">
                <a:solidFill>
                  <a:srgbClr val="C00000"/>
                </a:solidFill>
              </a:rPr>
            </a:br>
            <a:r>
              <a:rPr lang="en-US" sz="2900" b="1" dirty="0">
                <a:solidFill>
                  <a:srgbClr val="C00000"/>
                </a:solidFill>
              </a:rPr>
              <a:t>MINERALS AND ENERGY RESOURCES</a:t>
            </a:r>
            <a:br>
              <a:rPr lang="en-US" sz="2900" b="1" dirty="0">
                <a:solidFill>
                  <a:srgbClr val="C00000"/>
                </a:solidFill>
              </a:rPr>
            </a:br>
            <a:r>
              <a:rPr lang="en-US" sz="2900" dirty="0">
                <a:solidFill>
                  <a:prstClr val="black"/>
                </a:solidFill>
              </a:rPr>
              <a:t>Module Number </a:t>
            </a:r>
            <a:r>
              <a:rPr lang="en-US" sz="2900" dirty="0" smtClean="0">
                <a:solidFill>
                  <a:prstClr val="black"/>
                </a:solidFill>
              </a:rPr>
              <a:t>3/3                         </a:t>
            </a:r>
            <a:r>
              <a:rPr lang="en-US" sz="1200" dirty="0">
                <a:solidFill>
                  <a:schemeClr val="tx2">
                    <a:lumMod val="60000"/>
                    <a:lumOff val="40000"/>
                  </a:schemeClr>
                </a:solidFill>
              </a:rPr>
              <a:t>Teacher: P V </a:t>
            </a:r>
            <a:r>
              <a:rPr lang="en-US" sz="1200" dirty="0" err="1">
                <a:solidFill>
                  <a:schemeClr val="tx2">
                    <a:lumMod val="60000"/>
                    <a:lumOff val="40000"/>
                  </a:schemeClr>
                </a:solidFill>
              </a:rPr>
              <a:t>Divakaran</a:t>
            </a:r>
            <a:r>
              <a:rPr lang="en-US" sz="1200" dirty="0">
                <a:solidFill>
                  <a:schemeClr val="tx2">
                    <a:lumMod val="60000"/>
                    <a:lumOff val="40000"/>
                  </a:schemeClr>
                </a:solidFill>
              </a:rPr>
              <a:t>, AECS-2 </a:t>
            </a:r>
            <a:r>
              <a:rPr lang="en-US" sz="1200" dirty="0" err="1">
                <a:solidFill>
                  <a:schemeClr val="tx2">
                    <a:lumMod val="60000"/>
                    <a:lumOff val="40000"/>
                  </a:schemeClr>
                </a:solidFill>
              </a:rPr>
              <a:t>Kalpakkam</a:t>
            </a:r>
            <a:endParaRPr lang="en-IN" dirty="0">
              <a:solidFill>
                <a:schemeClr val="tx2">
                  <a:lumMod val="60000"/>
                  <a:lumOff val="40000"/>
                </a:schemeClr>
              </a:solidFill>
            </a:endParaRPr>
          </a:p>
        </p:txBody>
      </p:sp>
      <p:sp>
        <p:nvSpPr>
          <p:cNvPr id="3" name="Content Placeholder 2"/>
          <p:cNvSpPr>
            <a:spLocks noGrp="1"/>
          </p:cNvSpPr>
          <p:nvPr>
            <p:ph idx="1"/>
          </p:nvPr>
        </p:nvSpPr>
        <p:spPr>
          <a:xfrm>
            <a:off x="457200" y="1600200"/>
            <a:ext cx="8229600" cy="5029200"/>
          </a:xfrm>
        </p:spPr>
        <p:txBody>
          <a:bodyPr/>
          <a:lstStyle/>
          <a:p>
            <a:pPr marL="0" indent="0">
              <a:buNone/>
            </a:pPr>
            <a:r>
              <a:rPr lang="en-IN" dirty="0" smtClean="0">
                <a:solidFill>
                  <a:srgbClr val="7030A0"/>
                </a:solidFill>
              </a:rPr>
              <a:t>Topics to be discussed</a:t>
            </a:r>
            <a:r>
              <a:rPr lang="en-IN" dirty="0" smtClean="0"/>
              <a:t>:</a:t>
            </a:r>
          </a:p>
          <a:p>
            <a:r>
              <a:rPr lang="en-IN" sz="2000" dirty="0">
                <a:latin typeface="Bookman-Light"/>
              </a:rPr>
              <a:t>Energy </a:t>
            </a:r>
            <a:r>
              <a:rPr lang="en-IN" sz="2000" dirty="0" smtClean="0">
                <a:latin typeface="Bookman-Light"/>
              </a:rPr>
              <a:t>Resources: Conventional and Non-conventional</a:t>
            </a:r>
          </a:p>
          <a:p>
            <a:r>
              <a:rPr lang="en-IN" sz="2000" dirty="0" smtClean="0">
                <a:latin typeface="Bookman-Light"/>
              </a:rPr>
              <a:t>Conventional Sources of Energy : Coal; Types of coal, Petroleum, Natural Gas</a:t>
            </a:r>
          </a:p>
          <a:p>
            <a:r>
              <a:rPr lang="en-US" sz="2000" dirty="0" smtClean="0">
                <a:latin typeface="Bookman-Light"/>
              </a:rPr>
              <a:t>Distribution of </a:t>
            </a:r>
            <a:r>
              <a:rPr lang="en-US" sz="2000" dirty="0">
                <a:latin typeface="Bookman-Light"/>
              </a:rPr>
              <a:t>C</a:t>
            </a:r>
            <a:r>
              <a:rPr lang="en-US" sz="2000" dirty="0" smtClean="0">
                <a:latin typeface="Bookman-Light"/>
              </a:rPr>
              <a:t>oal, </a:t>
            </a:r>
            <a:r>
              <a:rPr lang="en-US" sz="2000" dirty="0">
                <a:latin typeface="Bookman-Light"/>
              </a:rPr>
              <a:t>O</a:t>
            </a:r>
            <a:r>
              <a:rPr lang="en-US" sz="2000" dirty="0" smtClean="0">
                <a:latin typeface="Bookman-Light"/>
              </a:rPr>
              <a:t>il </a:t>
            </a:r>
            <a:r>
              <a:rPr lang="en-US" sz="2000" dirty="0">
                <a:latin typeface="Bookman-Light"/>
              </a:rPr>
              <a:t>and </a:t>
            </a:r>
            <a:r>
              <a:rPr lang="en-US" sz="2000" dirty="0" smtClean="0">
                <a:latin typeface="Bookman-Light"/>
              </a:rPr>
              <a:t>Natural Gas</a:t>
            </a:r>
          </a:p>
          <a:p>
            <a:r>
              <a:rPr lang="en-US" sz="2000" dirty="0" smtClean="0">
                <a:latin typeface="Bookman-Light"/>
              </a:rPr>
              <a:t>Electricity</a:t>
            </a:r>
          </a:p>
          <a:p>
            <a:r>
              <a:rPr lang="en-US" sz="2000" dirty="0" smtClean="0">
                <a:latin typeface="Bookman-Light"/>
              </a:rPr>
              <a:t>Non-Conventional </a:t>
            </a:r>
            <a:r>
              <a:rPr lang="en-US" sz="2000" dirty="0">
                <a:latin typeface="Bookman-Light"/>
              </a:rPr>
              <a:t>Sources of Energy: Nuclear or Atomic </a:t>
            </a:r>
            <a:r>
              <a:rPr lang="en-US" sz="2000" dirty="0" smtClean="0">
                <a:latin typeface="Bookman-Light"/>
              </a:rPr>
              <a:t>Energy, Solar </a:t>
            </a:r>
            <a:r>
              <a:rPr lang="en-US" sz="2000" dirty="0">
                <a:latin typeface="Bookman-Light"/>
              </a:rPr>
              <a:t>Energy, Wind Power, </a:t>
            </a:r>
            <a:r>
              <a:rPr lang="en-US" sz="2000" dirty="0" smtClean="0">
                <a:latin typeface="Bookman-Light"/>
              </a:rPr>
              <a:t>Biogas</a:t>
            </a:r>
            <a:r>
              <a:rPr lang="en-US" sz="2000" dirty="0">
                <a:latin typeface="Bookman-Light"/>
              </a:rPr>
              <a:t>, Tidal </a:t>
            </a:r>
            <a:r>
              <a:rPr lang="en-US" sz="2000" dirty="0" smtClean="0">
                <a:latin typeface="Bookman-Light"/>
              </a:rPr>
              <a:t>Energy</a:t>
            </a:r>
            <a:r>
              <a:rPr lang="en-US" sz="2000" dirty="0">
                <a:latin typeface="Bookman-Light"/>
              </a:rPr>
              <a:t>, Geo Thermal Energy</a:t>
            </a:r>
            <a:endParaRPr lang="en-US" sz="2000" dirty="0" smtClean="0">
              <a:latin typeface="Bookman-Light"/>
            </a:endParaRPr>
          </a:p>
          <a:p>
            <a:r>
              <a:rPr lang="en-US" sz="2000" dirty="0">
                <a:latin typeface="Bookman-Light"/>
              </a:rPr>
              <a:t>Conservation of Energy </a:t>
            </a:r>
            <a:r>
              <a:rPr lang="en-US" sz="2000" dirty="0" smtClean="0">
                <a:latin typeface="Bookman-Light"/>
              </a:rPr>
              <a:t>Resources</a:t>
            </a:r>
          </a:p>
          <a:p>
            <a:endParaRPr lang="en-US" sz="2000" dirty="0">
              <a:latin typeface="Bookman-Light"/>
            </a:endParaRPr>
          </a:p>
          <a:p>
            <a:endParaRPr lang="en-IN" sz="2000" dirty="0" smtClean="0">
              <a:latin typeface="Bookman-Light"/>
            </a:endParaRPr>
          </a:p>
          <a:p>
            <a:endParaRPr lang="en-IN" sz="2000" dirty="0" smtClean="0">
              <a:latin typeface="Bookman-Light"/>
            </a:endParaRPr>
          </a:p>
          <a:p>
            <a:endParaRPr lang="en-IN" sz="2000" dirty="0">
              <a:latin typeface="Bookman-Light"/>
            </a:endParaRPr>
          </a:p>
        </p:txBody>
      </p:sp>
    </p:spTree>
    <p:extLst>
      <p:ext uri="{BB962C8B-B14F-4D97-AF65-F5344CB8AC3E}">
        <p14:creationId xmlns:p14="http://schemas.microsoft.com/office/powerpoint/2010/main" val="1470472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IN" sz="2200" b="1" dirty="0" smtClean="0">
                <a:solidFill>
                  <a:prstClr val="black"/>
                </a:solidFill>
                <a:latin typeface="Bookman-Light"/>
              </a:rPr>
              <a:t>Slide No.10</a:t>
            </a:r>
            <a:br>
              <a:rPr lang="en-IN" sz="2200" b="1" dirty="0" smtClean="0">
                <a:solidFill>
                  <a:prstClr val="black"/>
                </a:solidFill>
                <a:latin typeface="Bookman-Light"/>
              </a:rPr>
            </a:br>
            <a:r>
              <a:rPr lang="en-IN" sz="3600" b="1" dirty="0" smtClean="0">
                <a:solidFill>
                  <a:srgbClr val="C00000"/>
                </a:solidFill>
                <a:latin typeface="Bookman-Light"/>
              </a:rPr>
              <a:t>Solar </a:t>
            </a:r>
            <a:r>
              <a:rPr lang="en-IN" sz="3600" b="1" dirty="0">
                <a:solidFill>
                  <a:srgbClr val="C00000"/>
                </a:solidFill>
                <a:latin typeface="Bookman-Light"/>
              </a:rPr>
              <a:t>Energy</a:t>
            </a:r>
          </a:p>
        </p:txBody>
      </p:sp>
      <p:sp>
        <p:nvSpPr>
          <p:cNvPr id="3" name="Content Placeholder 2"/>
          <p:cNvSpPr>
            <a:spLocks noGrp="1"/>
          </p:cNvSpPr>
          <p:nvPr>
            <p:ph idx="1"/>
          </p:nvPr>
        </p:nvSpPr>
        <p:spPr>
          <a:xfrm>
            <a:off x="228600" y="1219200"/>
            <a:ext cx="8686800" cy="5257800"/>
          </a:xfrm>
        </p:spPr>
        <p:txBody>
          <a:bodyPr>
            <a:normAutofit/>
          </a:bodyPr>
          <a:lstStyle/>
          <a:p>
            <a:pPr lvl="0"/>
            <a:r>
              <a:rPr lang="en-IN" sz="3000" dirty="0">
                <a:solidFill>
                  <a:prstClr val="black"/>
                </a:solidFill>
                <a:latin typeface="Bookman-Light"/>
              </a:rPr>
              <a:t>By using photovoltaic technology solar energy is converted into electricity</a:t>
            </a:r>
          </a:p>
          <a:p>
            <a:pPr lvl="0"/>
            <a:r>
              <a:rPr lang="en-US" sz="3000" dirty="0">
                <a:solidFill>
                  <a:prstClr val="black"/>
                </a:solidFill>
                <a:latin typeface="Bookman-Light"/>
              </a:rPr>
              <a:t>India is a tropical country. There is enormous possibilities of tapping solar energy</a:t>
            </a:r>
          </a:p>
          <a:p>
            <a:pPr lvl="0"/>
            <a:r>
              <a:rPr lang="en-US" sz="3000" dirty="0">
                <a:solidFill>
                  <a:prstClr val="black"/>
                </a:solidFill>
                <a:latin typeface="Bookman-Light"/>
              </a:rPr>
              <a:t>It has </a:t>
            </a:r>
            <a:r>
              <a:rPr lang="en-US" sz="3000" dirty="0" err="1">
                <a:solidFill>
                  <a:prstClr val="black"/>
                </a:solidFill>
                <a:latin typeface="Bookman-Light"/>
              </a:rPr>
              <a:t>minimised</a:t>
            </a:r>
            <a:r>
              <a:rPr lang="en-US" sz="3000" dirty="0">
                <a:solidFill>
                  <a:prstClr val="black"/>
                </a:solidFill>
                <a:latin typeface="Bookman-Light"/>
              </a:rPr>
              <a:t> the dependence of rural households on firewood and dung cakes</a:t>
            </a:r>
          </a:p>
          <a:p>
            <a:pPr lvl="0"/>
            <a:r>
              <a:rPr lang="en-IN" sz="3000" dirty="0">
                <a:solidFill>
                  <a:prstClr val="black"/>
                </a:solidFill>
                <a:latin typeface="Bookman-Light"/>
              </a:rPr>
              <a:t>It contributes to environmental conservation and </a:t>
            </a:r>
            <a:r>
              <a:rPr lang="en-US" sz="3000" dirty="0">
                <a:solidFill>
                  <a:prstClr val="black"/>
                </a:solidFill>
                <a:latin typeface="Bookman-Light"/>
              </a:rPr>
              <a:t>adequate supply of manure in agriculture</a:t>
            </a:r>
          </a:p>
          <a:p>
            <a:pPr lvl="0"/>
            <a:r>
              <a:rPr lang="en-US" sz="3000" dirty="0">
                <a:solidFill>
                  <a:prstClr val="black"/>
                </a:solidFill>
                <a:latin typeface="Bookman-Light"/>
              </a:rPr>
              <a:t>India’s largest solar power plant is located in </a:t>
            </a:r>
            <a:r>
              <a:rPr lang="en-US" sz="3000" dirty="0" err="1">
                <a:solidFill>
                  <a:prstClr val="black"/>
                </a:solidFill>
                <a:latin typeface="Bookman-Light"/>
              </a:rPr>
              <a:t>Madhapur</a:t>
            </a:r>
            <a:r>
              <a:rPr lang="en-US" sz="3000" dirty="0">
                <a:solidFill>
                  <a:prstClr val="black"/>
                </a:solidFill>
                <a:latin typeface="Bookman-Light"/>
              </a:rPr>
              <a:t> near </a:t>
            </a:r>
            <a:r>
              <a:rPr lang="en-US" sz="3000" dirty="0" err="1">
                <a:solidFill>
                  <a:prstClr val="black"/>
                </a:solidFill>
                <a:latin typeface="Bookman-Light"/>
              </a:rPr>
              <a:t>Bhuj</a:t>
            </a:r>
            <a:r>
              <a:rPr lang="en-US" sz="3000" dirty="0">
                <a:solidFill>
                  <a:prstClr val="black"/>
                </a:solidFill>
                <a:latin typeface="Bookman-Light"/>
              </a:rPr>
              <a:t> in Gujarat.</a:t>
            </a:r>
            <a:endParaRPr lang="en-IN" sz="3000" dirty="0">
              <a:solidFill>
                <a:prstClr val="black"/>
              </a:solidFill>
              <a:latin typeface="Bookman-Light"/>
            </a:endParaRPr>
          </a:p>
          <a:p>
            <a:endParaRPr lang="en-IN" dirty="0"/>
          </a:p>
        </p:txBody>
      </p:sp>
    </p:spTree>
    <p:extLst>
      <p:ext uri="{BB962C8B-B14F-4D97-AF65-F5344CB8AC3E}">
        <p14:creationId xmlns:p14="http://schemas.microsoft.com/office/powerpoint/2010/main" val="3716592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rmAutofit/>
          </a:bodyPr>
          <a:lstStyle/>
          <a:p>
            <a:r>
              <a:rPr lang="en-IN" sz="2200" b="1" dirty="0" smtClean="0">
                <a:solidFill>
                  <a:prstClr val="black"/>
                </a:solidFill>
                <a:latin typeface="Bookman-Light"/>
              </a:rPr>
              <a:t>Slide No.11</a:t>
            </a:r>
            <a:br>
              <a:rPr lang="en-IN" sz="2200" b="1" dirty="0" smtClean="0">
                <a:solidFill>
                  <a:prstClr val="black"/>
                </a:solidFill>
                <a:latin typeface="Bookman-Light"/>
              </a:rPr>
            </a:br>
            <a:r>
              <a:rPr lang="en-IN" sz="3600" b="1" dirty="0" smtClean="0">
                <a:solidFill>
                  <a:srgbClr val="C00000"/>
                </a:solidFill>
                <a:latin typeface="Bookman-Light"/>
              </a:rPr>
              <a:t>Wind </a:t>
            </a:r>
            <a:r>
              <a:rPr lang="en-IN" sz="3600" b="1" dirty="0">
                <a:solidFill>
                  <a:srgbClr val="C00000"/>
                </a:solidFill>
                <a:latin typeface="Bookman-Light"/>
              </a:rPr>
              <a:t>Power</a:t>
            </a:r>
            <a:endParaRPr lang="en-IN" dirty="0">
              <a:solidFill>
                <a:srgbClr val="C00000"/>
              </a:solidFill>
              <a:latin typeface="Bookman-Light"/>
            </a:endParaRPr>
          </a:p>
        </p:txBody>
      </p:sp>
      <p:sp>
        <p:nvSpPr>
          <p:cNvPr id="3" name="Content Placeholder 2"/>
          <p:cNvSpPr>
            <a:spLocks noGrp="1"/>
          </p:cNvSpPr>
          <p:nvPr>
            <p:ph idx="1"/>
          </p:nvPr>
        </p:nvSpPr>
        <p:spPr>
          <a:xfrm>
            <a:off x="457200" y="1143000"/>
            <a:ext cx="8229600" cy="5486400"/>
          </a:xfrm>
        </p:spPr>
        <p:txBody>
          <a:bodyPr>
            <a:normAutofit/>
          </a:bodyPr>
          <a:lstStyle/>
          <a:p>
            <a:pPr lvl="0"/>
            <a:r>
              <a:rPr lang="en-US" sz="2800" dirty="0">
                <a:solidFill>
                  <a:prstClr val="black"/>
                </a:solidFill>
                <a:latin typeface="Bookman-Light"/>
              </a:rPr>
              <a:t>Wind energy is </a:t>
            </a:r>
            <a:r>
              <a:rPr lang="en-US" sz="2800" dirty="0" err="1">
                <a:solidFill>
                  <a:prstClr val="black"/>
                </a:solidFill>
                <a:latin typeface="Bookman-Light"/>
              </a:rPr>
              <a:t>utilised</a:t>
            </a:r>
            <a:r>
              <a:rPr lang="en-US" sz="2800" dirty="0">
                <a:solidFill>
                  <a:prstClr val="black"/>
                </a:solidFill>
                <a:latin typeface="Bookman-Light"/>
              </a:rPr>
              <a:t> to turn huge windmills </a:t>
            </a:r>
            <a:r>
              <a:rPr lang="en-US" sz="2800" dirty="0" smtClean="0">
                <a:solidFill>
                  <a:prstClr val="black"/>
                </a:solidFill>
                <a:latin typeface="Bookman-Light"/>
              </a:rPr>
              <a:t>to generate </a:t>
            </a:r>
            <a:r>
              <a:rPr lang="en-US" sz="2800" dirty="0">
                <a:solidFill>
                  <a:prstClr val="black"/>
                </a:solidFill>
                <a:latin typeface="Bookman-Light"/>
              </a:rPr>
              <a:t>electricity.</a:t>
            </a:r>
          </a:p>
          <a:p>
            <a:pPr lvl="0"/>
            <a:r>
              <a:rPr lang="en-US" sz="2800" dirty="0">
                <a:solidFill>
                  <a:prstClr val="black"/>
                </a:solidFill>
                <a:latin typeface="Bookman-Light"/>
              </a:rPr>
              <a:t>India has great potential of wind power.</a:t>
            </a:r>
          </a:p>
          <a:p>
            <a:pPr lvl="0"/>
            <a:r>
              <a:rPr lang="en-IN" sz="2800" dirty="0">
                <a:solidFill>
                  <a:prstClr val="black"/>
                </a:solidFill>
                <a:latin typeface="Bookman-Light"/>
              </a:rPr>
              <a:t>The </a:t>
            </a:r>
            <a:r>
              <a:rPr lang="en-US" sz="2800" dirty="0">
                <a:solidFill>
                  <a:prstClr val="black"/>
                </a:solidFill>
                <a:latin typeface="Bookman-Light"/>
              </a:rPr>
              <a:t>largest wind farm cluster is in Tamil Nadu from </a:t>
            </a:r>
            <a:r>
              <a:rPr lang="en-US" sz="2800" dirty="0" err="1">
                <a:solidFill>
                  <a:prstClr val="black"/>
                </a:solidFill>
                <a:latin typeface="Bookman-Light"/>
              </a:rPr>
              <a:t>Nagarcoil</a:t>
            </a:r>
            <a:r>
              <a:rPr lang="en-US" sz="2800" dirty="0">
                <a:solidFill>
                  <a:prstClr val="black"/>
                </a:solidFill>
                <a:latin typeface="Bookman-Light"/>
              </a:rPr>
              <a:t> to Madurai.</a:t>
            </a:r>
          </a:p>
          <a:p>
            <a:pPr lvl="0"/>
            <a:r>
              <a:rPr lang="en-IN" sz="2800" dirty="0">
                <a:solidFill>
                  <a:prstClr val="black"/>
                </a:solidFill>
                <a:latin typeface="Bookman-Light"/>
              </a:rPr>
              <a:t>Other important  wind farms are in Andhra Pradesh, Karnataka, Gujarat, </a:t>
            </a:r>
            <a:r>
              <a:rPr lang="en-US" sz="2800" dirty="0">
                <a:solidFill>
                  <a:prstClr val="black"/>
                </a:solidFill>
                <a:latin typeface="Bookman-Light"/>
              </a:rPr>
              <a:t>Kerala, Maharashtra and Lakshadweep.</a:t>
            </a:r>
          </a:p>
          <a:p>
            <a:pPr lvl="0"/>
            <a:r>
              <a:rPr lang="en-IN" sz="2800" dirty="0" err="1">
                <a:solidFill>
                  <a:prstClr val="black"/>
                </a:solidFill>
                <a:latin typeface="Bookman-Light"/>
              </a:rPr>
              <a:t>Nagarcoil</a:t>
            </a:r>
            <a:r>
              <a:rPr lang="en-IN" sz="2800" dirty="0">
                <a:solidFill>
                  <a:prstClr val="black"/>
                </a:solidFill>
                <a:latin typeface="Bookman-Light"/>
              </a:rPr>
              <a:t> and </a:t>
            </a:r>
            <a:r>
              <a:rPr lang="en-IN" sz="2800" dirty="0" err="1">
                <a:solidFill>
                  <a:prstClr val="black"/>
                </a:solidFill>
                <a:latin typeface="Bookman-Light"/>
              </a:rPr>
              <a:t>Jaisalmer</a:t>
            </a:r>
            <a:r>
              <a:rPr lang="en-IN" sz="2800" dirty="0">
                <a:solidFill>
                  <a:prstClr val="black"/>
                </a:solidFill>
                <a:latin typeface="Bookman-Light"/>
              </a:rPr>
              <a:t> </a:t>
            </a:r>
            <a:r>
              <a:rPr lang="en-US" sz="2800" dirty="0">
                <a:solidFill>
                  <a:prstClr val="black"/>
                </a:solidFill>
                <a:latin typeface="Bookman-Light"/>
              </a:rPr>
              <a:t>are well known for effective use of wind </a:t>
            </a:r>
            <a:r>
              <a:rPr lang="en-US" sz="2800" dirty="0" smtClean="0">
                <a:solidFill>
                  <a:prstClr val="black"/>
                </a:solidFill>
                <a:latin typeface="Bookman-Light"/>
              </a:rPr>
              <a:t>energy.</a:t>
            </a:r>
            <a:endParaRPr lang="en-US" sz="2800" dirty="0">
              <a:solidFill>
                <a:prstClr val="black"/>
              </a:solidFill>
              <a:latin typeface="Bookman-Light"/>
            </a:endParaRPr>
          </a:p>
          <a:p>
            <a:endParaRPr lang="en-IN" dirty="0"/>
          </a:p>
        </p:txBody>
      </p:sp>
    </p:spTree>
    <p:extLst>
      <p:ext uri="{BB962C8B-B14F-4D97-AF65-F5344CB8AC3E}">
        <p14:creationId xmlns:p14="http://schemas.microsoft.com/office/powerpoint/2010/main" val="85924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b="1" dirty="0" smtClean="0">
                <a:solidFill>
                  <a:prstClr val="black"/>
                </a:solidFill>
                <a:latin typeface="Bookman-Light"/>
              </a:rPr>
              <a:t>Slide No.12</a:t>
            </a:r>
            <a:br>
              <a:rPr lang="en-IN" sz="2200" b="1" dirty="0" smtClean="0">
                <a:solidFill>
                  <a:prstClr val="black"/>
                </a:solidFill>
                <a:latin typeface="Bookman-Light"/>
              </a:rPr>
            </a:br>
            <a:r>
              <a:rPr lang="en-IN" sz="3600" b="1" dirty="0" smtClean="0">
                <a:solidFill>
                  <a:prstClr val="black"/>
                </a:solidFill>
                <a:latin typeface="Bookman-Light"/>
              </a:rPr>
              <a:t>Biogas</a:t>
            </a:r>
            <a:endParaRPr lang="en-IN" sz="3600" dirty="0">
              <a:latin typeface="Bookman-Light"/>
            </a:endParaRPr>
          </a:p>
        </p:txBody>
      </p:sp>
      <p:sp>
        <p:nvSpPr>
          <p:cNvPr id="3" name="Content Placeholder 2"/>
          <p:cNvSpPr>
            <a:spLocks noGrp="1"/>
          </p:cNvSpPr>
          <p:nvPr>
            <p:ph idx="1"/>
          </p:nvPr>
        </p:nvSpPr>
        <p:spPr>
          <a:xfrm>
            <a:off x="228600" y="1371600"/>
            <a:ext cx="8686800" cy="5105400"/>
          </a:xfrm>
        </p:spPr>
        <p:txBody>
          <a:bodyPr>
            <a:normAutofit/>
          </a:bodyPr>
          <a:lstStyle/>
          <a:p>
            <a:pPr lvl="0"/>
            <a:r>
              <a:rPr lang="en-IN" sz="2400" dirty="0">
                <a:solidFill>
                  <a:prstClr val="black"/>
                </a:solidFill>
                <a:latin typeface="Bookman-Light"/>
              </a:rPr>
              <a:t>Biogas is produced by the decomposition of organic matters like </a:t>
            </a:r>
            <a:r>
              <a:rPr lang="en-US" sz="2400" dirty="0">
                <a:solidFill>
                  <a:prstClr val="black"/>
                </a:solidFill>
                <a:latin typeface="Bookman-Light"/>
              </a:rPr>
              <a:t>shrubs, farm waste, animal and human waste.</a:t>
            </a:r>
          </a:p>
          <a:p>
            <a:pPr lvl="0"/>
            <a:r>
              <a:rPr lang="en-IN" sz="2400" dirty="0">
                <a:solidFill>
                  <a:prstClr val="black"/>
                </a:solidFill>
                <a:latin typeface="Bookman-Light"/>
              </a:rPr>
              <a:t>Biogas has higher </a:t>
            </a:r>
            <a:r>
              <a:rPr lang="en-US" sz="2400" dirty="0">
                <a:solidFill>
                  <a:prstClr val="black"/>
                </a:solidFill>
                <a:latin typeface="Bookman-Light"/>
              </a:rPr>
              <a:t>thermal efficiency in comparison to kerosene or </a:t>
            </a:r>
            <a:r>
              <a:rPr lang="en-IN" sz="2400" dirty="0">
                <a:solidFill>
                  <a:prstClr val="black"/>
                </a:solidFill>
                <a:latin typeface="Bookman-Light"/>
              </a:rPr>
              <a:t>charcoal.</a:t>
            </a:r>
            <a:endParaRPr lang="en-US" sz="2400" dirty="0">
              <a:solidFill>
                <a:prstClr val="black"/>
              </a:solidFill>
              <a:latin typeface="Bookman-Light"/>
            </a:endParaRPr>
          </a:p>
          <a:p>
            <a:pPr lvl="0"/>
            <a:r>
              <a:rPr lang="en-US" sz="2400" dirty="0">
                <a:solidFill>
                  <a:prstClr val="black"/>
                </a:solidFill>
                <a:latin typeface="Bookman-Light"/>
              </a:rPr>
              <a:t>It is mainly used </a:t>
            </a:r>
            <a:r>
              <a:rPr lang="en-IN" sz="2400" dirty="0">
                <a:solidFill>
                  <a:prstClr val="black"/>
                </a:solidFill>
                <a:latin typeface="Bookman-Light"/>
              </a:rPr>
              <a:t>for domestic consumption in rural areas.</a:t>
            </a:r>
          </a:p>
          <a:p>
            <a:pPr lvl="0"/>
            <a:r>
              <a:rPr lang="en-US" sz="2400" dirty="0">
                <a:solidFill>
                  <a:prstClr val="black"/>
                </a:solidFill>
                <a:latin typeface="Bookman-Light"/>
              </a:rPr>
              <a:t>The plants using cattle dung are known </a:t>
            </a:r>
            <a:r>
              <a:rPr lang="en-IN" sz="2400" dirty="0">
                <a:solidFill>
                  <a:prstClr val="black"/>
                </a:solidFill>
                <a:latin typeface="Bookman-Light"/>
              </a:rPr>
              <a:t>as </a:t>
            </a:r>
            <a:r>
              <a:rPr lang="en-IN" sz="2400" i="1" dirty="0">
                <a:solidFill>
                  <a:prstClr val="black"/>
                </a:solidFill>
                <a:latin typeface="Bookman-Light"/>
              </a:rPr>
              <a:t>‘</a:t>
            </a:r>
            <a:r>
              <a:rPr lang="en-IN" sz="2400" i="1" dirty="0" err="1">
                <a:solidFill>
                  <a:prstClr val="black"/>
                </a:solidFill>
                <a:latin typeface="Bookman-Light"/>
              </a:rPr>
              <a:t>Gobar</a:t>
            </a:r>
            <a:r>
              <a:rPr lang="en-IN" sz="2400" i="1" dirty="0">
                <a:solidFill>
                  <a:prstClr val="black"/>
                </a:solidFill>
                <a:latin typeface="Bookman-Light"/>
              </a:rPr>
              <a:t> gas plants’.</a:t>
            </a:r>
          </a:p>
          <a:p>
            <a:pPr lvl="0"/>
            <a:r>
              <a:rPr lang="en-US" sz="2400" dirty="0">
                <a:solidFill>
                  <a:prstClr val="black"/>
                </a:solidFill>
                <a:latin typeface="Bookman-Light"/>
              </a:rPr>
              <a:t>It provides twin benefits to the farmer in the form of energy and  manure.</a:t>
            </a:r>
          </a:p>
          <a:p>
            <a:pPr lvl="0"/>
            <a:r>
              <a:rPr lang="en-US" sz="2400" dirty="0">
                <a:solidFill>
                  <a:prstClr val="black"/>
                </a:solidFill>
                <a:latin typeface="Bookman-Light"/>
              </a:rPr>
              <a:t>It also prevents the loss of trees </a:t>
            </a:r>
            <a:r>
              <a:rPr lang="en-IN" sz="2400" dirty="0">
                <a:solidFill>
                  <a:prstClr val="black"/>
                </a:solidFill>
                <a:latin typeface="Bookman-Light"/>
              </a:rPr>
              <a:t>due </a:t>
            </a:r>
            <a:r>
              <a:rPr lang="en-US" sz="2400" dirty="0">
                <a:solidFill>
                  <a:prstClr val="black"/>
                </a:solidFill>
                <a:latin typeface="Bookman-Light"/>
              </a:rPr>
              <a:t>to the burning of fuel wood.</a:t>
            </a:r>
            <a:endParaRPr lang="en-IN" sz="2400" dirty="0">
              <a:solidFill>
                <a:prstClr val="black"/>
              </a:solidFill>
              <a:latin typeface="Bookman-Light"/>
            </a:endParaRPr>
          </a:p>
          <a:p>
            <a:endParaRPr lang="en-IN" dirty="0"/>
          </a:p>
        </p:txBody>
      </p:sp>
    </p:spTree>
    <p:extLst>
      <p:ext uri="{BB962C8B-B14F-4D97-AF65-F5344CB8AC3E}">
        <p14:creationId xmlns:p14="http://schemas.microsoft.com/office/powerpoint/2010/main" val="4036891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a:bodyPr>
          <a:lstStyle/>
          <a:p>
            <a:r>
              <a:rPr lang="en-IN" sz="2200" b="1" dirty="0" smtClean="0">
                <a:solidFill>
                  <a:prstClr val="black"/>
                </a:solidFill>
                <a:latin typeface="Bookman-Light"/>
              </a:rPr>
              <a:t>Slide No.13</a:t>
            </a:r>
            <a:br>
              <a:rPr lang="en-IN" sz="2200" b="1" dirty="0" smtClean="0">
                <a:solidFill>
                  <a:prstClr val="black"/>
                </a:solidFill>
                <a:latin typeface="Bookman-Light"/>
              </a:rPr>
            </a:br>
            <a:r>
              <a:rPr lang="en-IN" sz="3600" b="1" dirty="0" smtClean="0">
                <a:solidFill>
                  <a:srgbClr val="C00000"/>
                </a:solidFill>
                <a:latin typeface="Bookman-Light"/>
              </a:rPr>
              <a:t>Tidal </a:t>
            </a:r>
            <a:r>
              <a:rPr lang="en-IN" sz="3600" b="1" dirty="0">
                <a:solidFill>
                  <a:srgbClr val="C00000"/>
                </a:solidFill>
                <a:latin typeface="Bookman-Light"/>
              </a:rPr>
              <a:t>Energy</a:t>
            </a:r>
            <a:endParaRPr lang="en-IN" dirty="0">
              <a:solidFill>
                <a:srgbClr val="C00000"/>
              </a:solidFill>
            </a:endParaRPr>
          </a:p>
        </p:txBody>
      </p:sp>
      <p:sp>
        <p:nvSpPr>
          <p:cNvPr id="3" name="Content Placeholder 2"/>
          <p:cNvSpPr>
            <a:spLocks noGrp="1"/>
          </p:cNvSpPr>
          <p:nvPr>
            <p:ph idx="1"/>
          </p:nvPr>
        </p:nvSpPr>
        <p:spPr>
          <a:xfrm>
            <a:off x="0" y="990600"/>
            <a:ext cx="8915400" cy="5562600"/>
          </a:xfrm>
        </p:spPr>
        <p:txBody>
          <a:bodyPr>
            <a:normAutofit/>
          </a:bodyPr>
          <a:lstStyle/>
          <a:p>
            <a:pPr lvl="0"/>
            <a:r>
              <a:rPr lang="en-IN" sz="2400" b="1" dirty="0" smtClean="0">
                <a:solidFill>
                  <a:prstClr val="black"/>
                </a:solidFill>
                <a:latin typeface="Bookman-Light"/>
              </a:rPr>
              <a:t>What is tidal energy?</a:t>
            </a:r>
          </a:p>
          <a:p>
            <a:pPr lvl="0"/>
            <a:r>
              <a:rPr lang="en-IN" sz="2400" dirty="0" smtClean="0">
                <a:solidFill>
                  <a:prstClr val="black"/>
                </a:solidFill>
                <a:latin typeface="Bookman-Light"/>
              </a:rPr>
              <a:t>Tidal </a:t>
            </a:r>
            <a:r>
              <a:rPr lang="en-IN" sz="2400" dirty="0">
                <a:solidFill>
                  <a:prstClr val="black"/>
                </a:solidFill>
                <a:latin typeface="Bookman-Light"/>
              </a:rPr>
              <a:t>energy is the energy generated by the movement of oceanic </a:t>
            </a:r>
            <a:r>
              <a:rPr lang="en-IN" sz="2400" dirty="0" smtClean="0">
                <a:solidFill>
                  <a:prstClr val="black"/>
                </a:solidFill>
                <a:latin typeface="Bookman-Light"/>
              </a:rPr>
              <a:t>tides. </a:t>
            </a:r>
            <a:endParaRPr lang="en-IN" sz="2400" dirty="0">
              <a:solidFill>
                <a:prstClr val="black"/>
              </a:solidFill>
              <a:latin typeface="Bookman-Light"/>
            </a:endParaRPr>
          </a:p>
          <a:p>
            <a:pPr lvl="0"/>
            <a:r>
              <a:rPr lang="en-US" sz="2400" b="1" dirty="0" smtClean="0">
                <a:solidFill>
                  <a:prstClr val="black"/>
                </a:solidFill>
                <a:latin typeface="Bookman-Light"/>
              </a:rPr>
              <a:t>Do you know how tidal energy is generated?</a:t>
            </a:r>
          </a:p>
          <a:p>
            <a:pPr lvl="0"/>
            <a:r>
              <a:rPr lang="en-US" sz="2400" dirty="0" smtClean="0">
                <a:solidFill>
                  <a:prstClr val="black"/>
                </a:solidFill>
                <a:latin typeface="Bookman-Light"/>
              </a:rPr>
              <a:t>During </a:t>
            </a:r>
            <a:r>
              <a:rPr lang="en-US" sz="2400" dirty="0">
                <a:solidFill>
                  <a:prstClr val="black"/>
                </a:solidFill>
                <a:latin typeface="Bookman-Light"/>
              </a:rPr>
              <a:t>high tide </a:t>
            </a:r>
            <a:r>
              <a:rPr lang="en-US" sz="2400" dirty="0" smtClean="0">
                <a:solidFill>
                  <a:prstClr val="black"/>
                </a:solidFill>
                <a:latin typeface="Bookman-Light"/>
              </a:rPr>
              <a:t>when water </a:t>
            </a:r>
            <a:r>
              <a:rPr lang="en-US" sz="2400" dirty="0">
                <a:solidFill>
                  <a:prstClr val="black"/>
                </a:solidFill>
                <a:latin typeface="Bookman-Light"/>
              </a:rPr>
              <a:t>flows into the inlet and gets trapped </a:t>
            </a:r>
            <a:r>
              <a:rPr lang="en-US" sz="2400" dirty="0" smtClean="0">
                <a:solidFill>
                  <a:prstClr val="black"/>
                </a:solidFill>
                <a:latin typeface="Bookman-Light"/>
              </a:rPr>
              <a:t>then </a:t>
            </a:r>
            <a:r>
              <a:rPr lang="en-US" sz="2400" dirty="0">
                <a:solidFill>
                  <a:prstClr val="black"/>
                </a:solidFill>
                <a:latin typeface="Bookman-Light"/>
              </a:rPr>
              <a:t>the gate is closed. After the tide falls outside, the water retained by the floodgate flows back to the sea through a pipe that is fitted with a power-generating turbine. Thus electricity is generated.</a:t>
            </a:r>
          </a:p>
          <a:p>
            <a:pPr lvl="0"/>
            <a:r>
              <a:rPr lang="en-US" sz="2400" b="1" dirty="0">
                <a:solidFill>
                  <a:prstClr val="black"/>
                </a:solidFill>
                <a:latin typeface="Bookman-Light"/>
              </a:rPr>
              <a:t>Tidal Energy Generating Centers:</a:t>
            </a:r>
          </a:p>
          <a:p>
            <a:pPr lvl="0">
              <a:buFont typeface="Courier New" pitchFamily="49" charset="0"/>
              <a:buChar char="o"/>
            </a:pPr>
            <a:r>
              <a:rPr lang="en-US" sz="2400" dirty="0">
                <a:solidFill>
                  <a:prstClr val="black"/>
                </a:solidFill>
                <a:latin typeface="Bookman-Light"/>
              </a:rPr>
              <a:t>Gulf of </a:t>
            </a:r>
            <a:r>
              <a:rPr lang="en-US" sz="2400" dirty="0" err="1">
                <a:solidFill>
                  <a:prstClr val="black"/>
                </a:solidFill>
                <a:latin typeface="Bookman-Light"/>
              </a:rPr>
              <a:t>Khambhat</a:t>
            </a:r>
            <a:r>
              <a:rPr lang="en-US" sz="2400" dirty="0">
                <a:solidFill>
                  <a:prstClr val="black"/>
                </a:solidFill>
                <a:latin typeface="Bookman-Light"/>
              </a:rPr>
              <a:t> in Gujarat</a:t>
            </a:r>
          </a:p>
          <a:p>
            <a:pPr lvl="0">
              <a:buFont typeface="Courier New" pitchFamily="49" charset="0"/>
              <a:buChar char="o"/>
            </a:pPr>
            <a:r>
              <a:rPr lang="en-US" sz="2400" dirty="0">
                <a:solidFill>
                  <a:prstClr val="black"/>
                </a:solidFill>
                <a:latin typeface="Bookman-Light"/>
              </a:rPr>
              <a:t>Gulf of </a:t>
            </a:r>
            <a:r>
              <a:rPr lang="en-US" sz="2400" dirty="0" err="1">
                <a:solidFill>
                  <a:prstClr val="black"/>
                </a:solidFill>
                <a:latin typeface="Bookman-Light"/>
              </a:rPr>
              <a:t>Kuchchh</a:t>
            </a:r>
            <a:r>
              <a:rPr lang="en-US" sz="2400" dirty="0">
                <a:solidFill>
                  <a:prstClr val="black"/>
                </a:solidFill>
                <a:latin typeface="Bookman-Light"/>
              </a:rPr>
              <a:t> in Gujarat</a:t>
            </a:r>
          </a:p>
          <a:p>
            <a:pPr lvl="0">
              <a:buFont typeface="Courier New" pitchFamily="49" charset="0"/>
              <a:buChar char="o"/>
            </a:pPr>
            <a:r>
              <a:rPr lang="en-US" sz="2400" dirty="0" err="1">
                <a:solidFill>
                  <a:prstClr val="black"/>
                </a:solidFill>
                <a:latin typeface="Bookman-Light"/>
              </a:rPr>
              <a:t>Gangetic</a:t>
            </a:r>
            <a:r>
              <a:rPr lang="en-US" sz="2400" dirty="0">
                <a:solidFill>
                  <a:prstClr val="black"/>
                </a:solidFill>
                <a:latin typeface="Bookman-Light"/>
              </a:rPr>
              <a:t> delta in </a:t>
            </a:r>
            <a:r>
              <a:rPr lang="en-US" sz="2400" dirty="0" err="1">
                <a:solidFill>
                  <a:prstClr val="black"/>
                </a:solidFill>
                <a:latin typeface="Bookman-Light"/>
              </a:rPr>
              <a:t>Sunderban</a:t>
            </a:r>
            <a:r>
              <a:rPr lang="en-US" sz="2400" dirty="0">
                <a:solidFill>
                  <a:prstClr val="black"/>
                </a:solidFill>
                <a:latin typeface="Bookman-Light"/>
              </a:rPr>
              <a:t> regions of West Bengal</a:t>
            </a:r>
            <a:endParaRPr lang="en-IN" sz="2400" dirty="0">
              <a:latin typeface="Bookman-Light"/>
            </a:endParaRPr>
          </a:p>
        </p:txBody>
      </p:sp>
    </p:spTree>
    <p:extLst>
      <p:ext uri="{BB962C8B-B14F-4D97-AF65-F5344CB8AC3E}">
        <p14:creationId xmlns:p14="http://schemas.microsoft.com/office/powerpoint/2010/main" val="2660533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IN" sz="2200" b="1" dirty="0" smtClean="0">
                <a:solidFill>
                  <a:prstClr val="black"/>
                </a:solidFill>
                <a:latin typeface="Bookman-Light"/>
              </a:rPr>
              <a:t>Slide No.14</a:t>
            </a:r>
            <a:br>
              <a:rPr lang="en-IN" sz="2200" b="1" dirty="0" smtClean="0">
                <a:solidFill>
                  <a:prstClr val="black"/>
                </a:solidFill>
                <a:latin typeface="Bookman-Light"/>
              </a:rPr>
            </a:br>
            <a:r>
              <a:rPr lang="en-IN" sz="3600" b="1" dirty="0" smtClean="0">
                <a:solidFill>
                  <a:srgbClr val="C00000"/>
                </a:solidFill>
                <a:latin typeface="Bookman-Light"/>
              </a:rPr>
              <a:t>Geo </a:t>
            </a:r>
            <a:r>
              <a:rPr lang="en-IN" sz="3600" b="1" dirty="0">
                <a:solidFill>
                  <a:srgbClr val="C00000"/>
                </a:solidFill>
                <a:latin typeface="Bookman-Light"/>
              </a:rPr>
              <a:t>Thermal Energy</a:t>
            </a:r>
            <a:endParaRPr lang="en-IN" dirty="0">
              <a:solidFill>
                <a:srgbClr val="C00000"/>
              </a:solidFill>
              <a:latin typeface="Bookman-Light"/>
            </a:endParaRPr>
          </a:p>
        </p:txBody>
      </p:sp>
      <p:sp>
        <p:nvSpPr>
          <p:cNvPr id="3" name="Content Placeholder 2"/>
          <p:cNvSpPr>
            <a:spLocks noGrp="1"/>
          </p:cNvSpPr>
          <p:nvPr>
            <p:ph idx="1"/>
          </p:nvPr>
        </p:nvSpPr>
        <p:spPr>
          <a:xfrm>
            <a:off x="228600" y="1371600"/>
            <a:ext cx="8686800" cy="5105400"/>
          </a:xfrm>
        </p:spPr>
        <p:txBody>
          <a:bodyPr/>
          <a:lstStyle/>
          <a:p>
            <a:pPr lvl="0"/>
            <a:r>
              <a:rPr lang="en-US" sz="2200" dirty="0">
                <a:solidFill>
                  <a:prstClr val="black"/>
                </a:solidFill>
                <a:latin typeface="Bookman-Light"/>
              </a:rPr>
              <a:t>It refers to the heat and electricity produced by using the heat from the interior of the Earth.</a:t>
            </a:r>
          </a:p>
          <a:p>
            <a:pPr marL="0" lvl="0" indent="0">
              <a:buNone/>
            </a:pPr>
            <a:r>
              <a:rPr lang="en-US" sz="2400" b="1" dirty="0" smtClean="0">
                <a:solidFill>
                  <a:prstClr val="black"/>
                </a:solidFill>
                <a:latin typeface="Bookman-Light"/>
              </a:rPr>
              <a:t>How </a:t>
            </a:r>
            <a:r>
              <a:rPr lang="en-US" sz="2400" b="1" dirty="0">
                <a:solidFill>
                  <a:prstClr val="black"/>
                </a:solidFill>
                <a:latin typeface="Bookman-Light"/>
              </a:rPr>
              <a:t>Geo Thermal Energy is generated?</a:t>
            </a:r>
          </a:p>
          <a:p>
            <a:pPr lvl="0"/>
            <a:r>
              <a:rPr lang="en-US" sz="2000" dirty="0">
                <a:solidFill>
                  <a:prstClr val="black"/>
                </a:solidFill>
                <a:latin typeface="Bookman-Light"/>
              </a:rPr>
              <a:t>The Earth grows progressively hotter with increasing depth. Groundwater in such areas absorbs heat from the rocks and becomes hot. When it rises to the earth’s surface in the form of hot spring, it turns into steam. This steam is used to drive turbines and thus electricity is generated.</a:t>
            </a:r>
          </a:p>
          <a:p>
            <a:pPr marL="0" lvl="0" indent="0">
              <a:buNone/>
            </a:pPr>
            <a:r>
              <a:rPr lang="en-US" sz="2400" b="1" dirty="0">
                <a:solidFill>
                  <a:prstClr val="black"/>
                </a:solidFill>
                <a:latin typeface="Bookman-Light"/>
              </a:rPr>
              <a:t>Areas of Geo Thermal Energy generation in India:</a:t>
            </a:r>
          </a:p>
          <a:p>
            <a:pPr marL="457200" lvl="0" indent="-457200">
              <a:buFont typeface="Arial" pitchFamily="34" charset="0"/>
              <a:buAutoNum type="arabicPeriod"/>
            </a:pPr>
            <a:r>
              <a:rPr lang="en-US" sz="2000" dirty="0" err="1">
                <a:solidFill>
                  <a:prstClr val="black"/>
                </a:solidFill>
                <a:latin typeface="Bookman-Light"/>
              </a:rPr>
              <a:t>Parvati</a:t>
            </a:r>
            <a:r>
              <a:rPr lang="en-US" sz="2000" dirty="0">
                <a:solidFill>
                  <a:prstClr val="black"/>
                </a:solidFill>
                <a:latin typeface="Bookman-Light"/>
              </a:rPr>
              <a:t> valley near </a:t>
            </a:r>
            <a:r>
              <a:rPr lang="en-US" sz="2000" dirty="0" err="1">
                <a:solidFill>
                  <a:prstClr val="black"/>
                </a:solidFill>
                <a:latin typeface="Bookman-Light"/>
              </a:rPr>
              <a:t>Manikarn</a:t>
            </a:r>
            <a:r>
              <a:rPr lang="en-US" sz="2000" dirty="0">
                <a:solidFill>
                  <a:prstClr val="black"/>
                </a:solidFill>
                <a:latin typeface="Bookman-Light"/>
              </a:rPr>
              <a:t> in Himachal Pradesh</a:t>
            </a:r>
          </a:p>
          <a:p>
            <a:pPr marL="457200" lvl="0" indent="-457200">
              <a:buFont typeface="Arial" pitchFamily="34" charset="0"/>
              <a:buAutoNum type="arabicPeriod"/>
            </a:pPr>
            <a:r>
              <a:rPr lang="en-US" sz="2000" dirty="0" err="1">
                <a:solidFill>
                  <a:prstClr val="black"/>
                </a:solidFill>
                <a:latin typeface="Bookman-Light"/>
              </a:rPr>
              <a:t>Puga</a:t>
            </a:r>
            <a:r>
              <a:rPr lang="en-US" sz="2000" dirty="0">
                <a:solidFill>
                  <a:prstClr val="black"/>
                </a:solidFill>
                <a:latin typeface="Bookman-Light"/>
              </a:rPr>
              <a:t> Valley, </a:t>
            </a:r>
            <a:r>
              <a:rPr lang="en-US" sz="2000" dirty="0" err="1">
                <a:solidFill>
                  <a:prstClr val="black"/>
                </a:solidFill>
                <a:latin typeface="Bookman-Light"/>
              </a:rPr>
              <a:t>Ladakh</a:t>
            </a:r>
            <a:endParaRPr lang="en-IN" sz="2000" dirty="0">
              <a:solidFill>
                <a:prstClr val="black"/>
              </a:solidFill>
              <a:latin typeface="Bookman-Light"/>
            </a:endParaRPr>
          </a:p>
          <a:p>
            <a:endParaRPr lang="en-IN" dirty="0"/>
          </a:p>
        </p:txBody>
      </p:sp>
    </p:spTree>
    <p:extLst>
      <p:ext uri="{BB962C8B-B14F-4D97-AF65-F5344CB8AC3E}">
        <p14:creationId xmlns:p14="http://schemas.microsoft.com/office/powerpoint/2010/main" val="172508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a:bodyPr>
          <a:lstStyle/>
          <a:p>
            <a:r>
              <a:rPr lang="en-IN" sz="2000" b="1" dirty="0" smtClean="0">
                <a:solidFill>
                  <a:prstClr val="black"/>
                </a:solidFill>
                <a:latin typeface="Bookman-Light"/>
              </a:rPr>
              <a:t>Slide No.15</a:t>
            </a:r>
            <a:br>
              <a:rPr lang="en-IN" sz="2000" b="1" dirty="0" smtClean="0">
                <a:solidFill>
                  <a:prstClr val="black"/>
                </a:solidFill>
                <a:latin typeface="Bookman-Light"/>
              </a:rPr>
            </a:br>
            <a:r>
              <a:rPr lang="en-IN" sz="3200" b="1" dirty="0" smtClean="0">
                <a:solidFill>
                  <a:prstClr val="black"/>
                </a:solidFill>
                <a:latin typeface="Bookman-Light"/>
              </a:rPr>
              <a:t>Conservation </a:t>
            </a:r>
            <a:r>
              <a:rPr lang="en-IN" sz="3200" b="1" dirty="0">
                <a:solidFill>
                  <a:prstClr val="black"/>
                </a:solidFill>
                <a:latin typeface="Bookman-Light"/>
              </a:rPr>
              <a:t>of Energy Resources</a:t>
            </a:r>
            <a:br>
              <a:rPr lang="en-IN" sz="3200" b="1" dirty="0">
                <a:solidFill>
                  <a:prstClr val="black"/>
                </a:solidFill>
                <a:latin typeface="Bookman-Light"/>
              </a:rPr>
            </a:br>
            <a:r>
              <a:rPr lang="en-US" sz="3200" b="1" dirty="0">
                <a:solidFill>
                  <a:prstClr val="black"/>
                </a:solidFill>
                <a:latin typeface="Bookman-Light"/>
              </a:rPr>
              <a:t>“energy saved is energy produced</a:t>
            </a:r>
            <a:r>
              <a:rPr lang="en-US" sz="3200" b="1" dirty="0" smtClean="0">
                <a:solidFill>
                  <a:prstClr val="black"/>
                </a:solidFill>
                <a:latin typeface="Bookman-Light"/>
              </a:rPr>
              <a:t>”</a:t>
            </a:r>
            <a:endParaRPr lang="en-IN" dirty="0">
              <a:latin typeface="Bookman-Light"/>
            </a:endParaRPr>
          </a:p>
        </p:txBody>
      </p:sp>
      <p:sp>
        <p:nvSpPr>
          <p:cNvPr id="3" name="Content Placeholder 2"/>
          <p:cNvSpPr>
            <a:spLocks noGrp="1"/>
          </p:cNvSpPr>
          <p:nvPr>
            <p:ph idx="1"/>
          </p:nvPr>
        </p:nvSpPr>
        <p:spPr>
          <a:xfrm>
            <a:off x="152400" y="1371600"/>
            <a:ext cx="8915400" cy="5334000"/>
          </a:xfrm>
        </p:spPr>
        <p:txBody>
          <a:bodyPr>
            <a:normAutofit fontScale="92500"/>
          </a:bodyPr>
          <a:lstStyle/>
          <a:p>
            <a:pPr lvl="0"/>
            <a:r>
              <a:rPr lang="en-US" sz="2600" b="1" dirty="0" smtClean="0">
                <a:solidFill>
                  <a:prstClr val="black"/>
                </a:solidFill>
                <a:latin typeface="Bookman-Light"/>
              </a:rPr>
              <a:t>Why should we conserve energy resource?</a:t>
            </a:r>
          </a:p>
          <a:p>
            <a:pPr lvl="0">
              <a:buFont typeface="Courier New" pitchFamily="49" charset="0"/>
              <a:buChar char="o"/>
            </a:pPr>
            <a:r>
              <a:rPr lang="en-US" sz="2200" dirty="0" smtClean="0">
                <a:solidFill>
                  <a:prstClr val="black"/>
                </a:solidFill>
                <a:latin typeface="Bookman-Light"/>
              </a:rPr>
              <a:t>Consumption of energy has been steadily rising all over the country.</a:t>
            </a:r>
          </a:p>
          <a:p>
            <a:pPr lvl="0">
              <a:buFont typeface="Courier New" pitchFamily="49" charset="0"/>
              <a:buChar char="o"/>
            </a:pPr>
            <a:r>
              <a:rPr lang="en-US" sz="2200" dirty="0" smtClean="0">
                <a:solidFill>
                  <a:prstClr val="black"/>
                </a:solidFill>
                <a:latin typeface="Bookman-Light"/>
              </a:rPr>
              <a:t>Every sector of the national economy – agriculture, industry, transport, commercial and domestic needs energy.</a:t>
            </a:r>
          </a:p>
          <a:p>
            <a:pPr lvl="0">
              <a:buFont typeface="Courier New" pitchFamily="49" charset="0"/>
              <a:buChar char="o"/>
            </a:pPr>
            <a:r>
              <a:rPr lang="en-US" sz="2200" dirty="0" smtClean="0">
                <a:solidFill>
                  <a:prstClr val="black"/>
                </a:solidFill>
                <a:latin typeface="Bookman-Light"/>
              </a:rPr>
              <a:t>In this context, there is an urgent need to develop a sustainable path of energy development.</a:t>
            </a:r>
          </a:p>
          <a:p>
            <a:pPr lvl="0">
              <a:buFont typeface="Courier New" pitchFamily="49" charset="0"/>
              <a:buChar char="o"/>
            </a:pPr>
            <a:r>
              <a:rPr lang="en-US" sz="2200" dirty="0" smtClean="0">
                <a:solidFill>
                  <a:prstClr val="black"/>
                </a:solidFill>
                <a:latin typeface="Bookman-Light"/>
              </a:rPr>
              <a:t>We should prefer to use  renewable sources energy.</a:t>
            </a:r>
          </a:p>
          <a:p>
            <a:pPr lvl="0">
              <a:buFont typeface="Courier New" pitchFamily="49" charset="0"/>
              <a:buChar char="o"/>
            </a:pPr>
            <a:r>
              <a:rPr lang="en-US" sz="2200" dirty="0" smtClean="0">
                <a:solidFill>
                  <a:prstClr val="black"/>
                </a:solidFill>
                <a:latin typeface="Bookman-Light"/>
              </a:rPr>
              <a:t>We have to use our limited energy resources judiciously.</a:t>
            </a:r>
          </a:p>
          <a:p>
            <a:pPr marL="0" lvl="0" indent="0">
              <a:buNone/>
            </a:pPr>
            <a:r>
              <a:rPr lang="en-US" sz="2600" dirty="0" smtClean="0">
                <a:solidFill>
                  <a:prstClr val="black"/>
                </a:solidFill>
                <a:latin typeface="Bookman-Light"/>
              </a:rPr>
              <a:t>For example:</a:t>
            </a:r>
          </a:p>
          <a:p>
            <a:pPr lvl="0">
              <a:buFont typeface="Courier New" pitchFamily="49" charset="0"/>
              <a:buChar char="o"/>
            </a:pPr>
            <a:r>
              <a:rPr lang="en-US" sz="2200" dirty="0" smtClean="0">
                <a:solidFill>
                  <a:prstClr val="black"/>
                </a:solidFill>
                <a:latin typeface="Bookman-Light"/>
              </a:rPr>
              <a:t>We have to use public transport systems instead of individual vehicles.</a:t>
            </a:r>
          </a:p>
          <a:p>
            <a:pPr lvl="0">
              <a:buFont typeface="Courier New" pitchFamily="49" charset="0"/>
              <a:buChar char="o"/>
            </a:pPr>
            <a:r>
              <a:rPr lang="en-US" sz="2200" dirty="0" smtClean="0">
                <a:solidFill>
                  <a:prstClr val="black"/>
                </a:solidFill>
                <a:latin typeface="Bookman-Light"/>
              </a:rPr>
              <a:t>We should switch off electricity when not in use.</a:t>
            </a:r>
          </a:p>
          <a:p>
            <a:pPr lvl="0">
              <a:buFont typeface="Courier New" pitchFamily="49" charset="0"/>
              <a:buChar char="o"/>
            </a:pPr>
            <a:r>
              <a:rPr lang="en-US" sz="2200" dirty="0" smtClean="0">
                <a:solidFill>
                  <a:prstClr val="black"/>
                </a:solidFill>
                <a:latin typeface="Bookman-Light"/>
              </a:rPr>
              <a:t>We should use power-saving devices.</a:t>
            </a:r>
          </a:p>
          <a:p>
            <a:pPr lvl="0">
              <a:buFont typeface="Courier New" pitchFamily="49" charset="0"/>
              <a:buChar char="o"/>
            </a:pPr>
            <a:r>
              <a:rPr lang="en-US" sz="2200" dirty="0" smtClean="0">
                <a:solidFill>
                  <a:prstClr val="black"/>
                </a:solidFill>
                <a:latin typeface="Bookman-Light"/>
              </a:rPr>
              <a:t>We should prefer to use non-conventional sources of energy.</a:t>
            </a:r>
            <a:endParaRPr lang="en-IN" sz="2200" dirty="0" smtClean="0">
              <a:solidFill>
                <a:prstClr val="black"/>
              </a:solidFill>
              <a:latin typeface="Bookman-Light"/>
            </a:endParaRPr>
          </a:p>
          <a:p>
            <a:endParaRPr lang="en-IN" dirty="0">
              <a:latin typeface="Bookman-Light"/>
            </a:endParaRPr>
          </a:p>
        </p:txBody>
      </p:sp>
    </p:spTree>
    <p:extLst>
      <p:ext uri="{BB962C8B-B14F-4D97-AF65-F5344CB8AC3E}">
        <p14:creationId xmlns:p14="http://schemas.microsoft.com/office/powerpoint/2010/main" val="3865571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rmAutofit/>
          </a:bodyPr>
          <a:lstStyle/>
          <a:p>
            <a:r>
              <a:rPr lang="en-IN" sz="2200" b="1" dirty="0" smtClean="0">
                <a:latin typeface="Bookman-Light"/>
              </a:rPr>
              <a:t>Slide No.16</a:t>
            </a:r>
            <a:br>
              <a:rPr lang="en-IN" sz="2200" b="1" dirty="0" smtClean="0">
                <a:latin typeface="Bookman-Light"/>
              </a:rPr>
            </a:br>
            <a:r>
              <a:rPr lang="en-IN" sz="3200" b="1" dirty="0" smtClean="0">
                <a:latin typeface="Bookman-Light"/>
              </a:rPr>
              <a:t>Recapitulation</a:t>
            </a:r>
            <a:endParaRPr lang="en-IN" sz="3200" b="1" dirty="0">
              <a:latin typeface="Bookman-Light"/>
            </a:endParaRPr>
          </a:p>
        </p:txBody>
      </p:sp>
      <p:sp>
        <p:nvSpPr>
          <p:cNvPr id="3" name="Content Placeholder 2"/>
          <p:cNvSpPr>
            <a:spLocks noGrp="1"/>
          </p:cNvSpPr>
          <p:nvPr>
            <p:ph idx="1"/>
          </p:nvPr>
        </p:nvSpPr>
        <p:spPr>
          <a:xfrm>
            <a:off x="304800" y="1143000"/>
            <a:ext cx="8610600" cy="5334000"/>
          </a:xfrm>
        </p:spPr>
        <p:txBody>
          <a:bodyPr>
            <a:normAutofit/>
          </a:bodyPr>
          <a:lstStyle/>
          <a:p>
            <a:r>
              <a:rPr lang="en-IN" sz="2000" dirty="0" smtClean="0">
                <a:latin typeface="Bookman-Light"/>
              </a:rPr>
              <a:t>Why should we need to conserve energy resources?</a:t>
            </a:r>
          </a:p>
          <a:p>
            <a:r>
              <a:rPr lang="en-IN" sz="2000" dirty="0" smtClean="0">
                <a:latin typeface="Bookman-Light"/>
              </a:rPr>
              <a:t>Bing out the difference between thermal power and </a:t>
            </a:r>
            <a:r>
              <a:rPr lang="en-IN" sz="2000" dirty="0" err="1" smtClean="0">
                <a:latin typeface="Bookman-Light"/>
              </a:rPr>
              <a:t>hydel</a:t>
            </a:r>
            <a:r>
              <a:rPr lang="en-IN" sz="2000" dirty="0" smtClean="0">
                <a:latin typeface="Bookman-Light"/>
              </a:rPr>
              <a:t> power projects.</a:t>
            </a:r>
          </a:p>
          <a:p>
            <a:r>
              <a:rPr lang="en-IN" sz="2000" dirty="0" smtClean="0">
                <a:latin typeface="Bookman-Light"/>
              </a:rPr>
              <a:t>What is solar energy? Explain its importance.</a:t>
            </a:r>
          </a:p>
          <a:p>
            <a:r>
              <a:rPr lang="en-IN" sz="2000" dirty="0" smtClean="0">
                <a:latin typeface="Bookman-Light"/>
              </a:rPr>
              <a:t>How is biogas produced? Why is it called ‘</a:t>
            </a:r>
            <a:r>
              <a:rPr lang="en-IN" sz="2000" dirty="0" err="1" smtClean="0">
                <a:latin typeface="Bookman-Light"/>
              </a:rPr>
              <a:t>Gobar</a:t>
            </a:r>
            <a:r>
              <a:rPr lang="en-IN" sz="2000" dirty="0" smtClean="0">
                <a:latin typeface="Bookman-Light"/>
              </a:rPr>
              <a:t> gas plant’ in rural areas?</a:t>
            </a:r>
          </a:p>
          <a:p>
            <a:r>
              <a:rPr lang="en-IN" sz="2000" dirty="0" smtClean="0">
                <a:latin typeface="Bookman-Light"/>
              </a:rPr>
              <a:t>Distinguish between conventional source and non conventional source of energy. </a:t>
            </a:r>
          </a:p>
          <a:p>
            <a:r>
              <a:rPr lang="en-IN" sz="2000" dirty="0" smtClean="0">
                <a:latin typeface="Bookman-Light"/>
              </a:rPr>
              <a:t>Give examples for multipurpose projects of India.</a:t>
            </a:r>
          </a:p>
          <a:p>
            <a:r>
              <a:rPr lang="en-IN" sz="2000" dirty="0" smtClean="0">
                <a:latin typeface="Bookman-Light"/>
              </a:rPr>
              <a:t>Name the two countries which import iron ore from India.</a:t>
            </a:r>
          </a:p>
          <a:p>
            <a:r>
              <a:rPr lang="en-IN" sz="2000" dirty="0">
                <a:solidFill>
                  <a:prstClr val="black"/>
                </a:solidFill>
                <a:latin typeface="Bookman-Light"/>
              </a:rPr>
              <a:t>Distinguish </a:t>
            </a:r>
            <a:r>
              <a:rPr lang="en-IN" sz="2000" dirty="0" smtClean="0">
                <a:solidFill>
                  <a:prstClr val="black"/>
                </a:solidFill>
                <a:latin typeface="Bookman-Light"/>
              </a:rPr>
              <a:t>between Bio Gas and Natural Gas.</a:t>
            </a:r>
          </a:p>
          <a:p>
            <a:r>
              <a:rPr lang="en-IN" sz="2000" dirty="0" smtClean="0">
                <a:solidFill>
                  <a:prstClr val="black"/>
                </a:solidFill>
                <a:latin typeface="Bookman-Light"/>
              </a:rPr>
              <a:t>In which regions does petroleum occur in India?</a:t>
            </a:r>
          </a:p>
          <a:p>
            <a:r>
              <a:rPr lang="en-IN" sz="2000" dirty="0" smtClean="0">
                <a:solidFill>
                  <a:prstClr val="black"/>
                </a:solidFill>
                <a:latin typeface="Bookman-Light"/>
              </a:rPr>
              <a:t>How is tidal energy produced?</a:t>
            </a:r>
          </a:p>
          <a:p>
            <a:r>
              <a:rPr lang="en-IN" sz="2000" dirty="0" smtClean="0">
                <a:solidFill>
                  <a:prstClr val="black"/>
                </a:solidFill>
                <a:latin typeface="Bookman-Light"/>
              </a:rPr>
              <a:t>Name some Nuclear Power Stations of India.</a:t>
            </a:r>
          </a:p>
          <a:p>
            <a:endParaRPr lang="en-IN" sz="2000" dirty="0">
              <a:latin typeface="Bookman-Light"/>
            </a:endParaRPr>
          </a:p>
        </p:txBody>
      </p:sp>
    </p:spTree>
    <p:extLst>
      <p:ext uri="{BB962C8B-B14F-4D97-AF65-F5344CB8AC3E}">
        <p14:creationId xmlns:p14="http://schemas.microsoft.com/office/powerpoint/2010/main" val="999622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a:bodyPr>
          <a:lstStyle/>
          <a:p>
            <a:r>
              <a:rPr lang="en-IN" sz="2200" b="1" dirty="0" smtClean="0">
                <a:solidFill>
                  <a:srgbClr val="4C4C4C"/>
                </a:solidFill>
                <a:latin typeface="Bookman-Demi"/>
              </a:rPr>
              <a:t>Slide No.2</a:t>
            </a:r>
            <a:br>
              <a:rPr lang="en-IN" sz="2200" b="1" dirty="0" smtClean="0">
                <a:solidFill>
                  <a:srgbClr val="4C4C4C"/>
                </a:solidFill>
                <a:latin typeface="Bookman-Demi"/>
              </a:rPr>
            </a:br>
            <a:r>
              <a:rPr lang="en-IN" sz="3200" b="1" dirty="0" smtClean="0">
                <a:solidFill>
                  <a:srgbClr val="C00000"/>
                </a:solidFill>
                <a:latin typeface="Bookman-Demi"/>
              </a:rPr>
              <a:t>Energy </a:t>
            </a:r>
            <a:r>
              <a:rPr lang="en-IN" sz="3200" b="1" dirty="0">
                <a:solidFill>
                  <a:srgbClr val="C00000"/>
                </a:solidFill>
                <a:latin typeface="Bookman-Demi"/>
              </a:rPr>
              <a:t>Resources</a:t>
            </a:r>
            <a:endParaRPr lang="en-IN" sz="3200" b="1" dirty="0">
              <a:solidFill>
                <a:srgbClr val="C00000"/>
              </a:solidFill>
            </a:endParaRPr>
          </a:p>
        </p:txBody>
      </p:sp>
      <p:sp>
        <p:nvSpPr>
          <p:cNvPr id="3" name="Content Placeholder 2"/>
          <p:cNvSpPr>
            <a:spLocks noGrp="1"/>
          </p:cNvSpPr>
          <p:nvPr>
            <p:ph idx="1"/>
          </p:nvPr>
        </p:nvSpPr>
        <p:spPr>
          <a:xfrm>
            <a:off x="381000" y="1219200"/>
            <a:ext cx="8534400" cy="5257800"/>
          </a:xfrm>
        </p:spPr>
        <p:txBody>
          <a:bodyPr>
            <a:normAutofit fontScale="92500" lnSpcReduction="20000"/>
          </a:bodyPr>
          <a:lstStyle/>
          <a:p>
            <a:pPr lvl="0"/>
            <a:r>
              <a:rPr lang="en-IN" sz="2200" dirty="0">
                <a:solidFill>
                  <a:prstClr val="black"/>
                </a:solidFill>
                <a:latin typeface="Bookman-Light"/>
              </a:rPr>
              <a:t>Resources which are used as power to run industries are called energy resources.</a:t>
            </a:r>
          </a:p>
          <a:p>
            <a:pPr lvl="0"/>
            <a:r>
              <a:rPr lang="en-IN" sz="2200" dirty="0">
                <a:solidFill>
                  <a:prstClr val="black"/>
                </a:solidFill>
                <a:latin typeface="Bookman-Light"/>
              </a:rPr>
              <a:t>Example: Fuel minerals like coal, petroleum, natural gas, uranium and electricity.</a:t>
            </a:r>
          </a:p>
          <a:p>
            <a:pPr lvl="0"/>
            <a:r>
              <a:rPr lang="en-IN" sz="2200" dirty="0">
                <a:solidFill>
                  <a:srgbClr val="4C4C4C"/>
                </a:solidFill>
                <a:latin typeface="Bookman-Light"/>
              </a:rPr>
              <a:t>Energy resources can be classified into </a:t>
            </a:r>
            <a:r>
              <a:rPr lang="en-IN" sz="2200" dirty="0">
                <a:solidFill>
                  <a:prstClr val="black"/>
                </a:solidFill>
                <a:latin typeface="Bookman-Light"/>
              </a:rPr>
              <a:t>conventional and </a:t>
            </a:r>
            <a:r>
              <a:rPr lang="en-IN" sz="2200" dirty="0" smtClean="0">
                <a:solidFill>
                  <a:prstClr val="black"/>
                </a:solidFill>
                <a:latin typeface="Bookman-Light"/>
              </a:rPr>
              <a:t>non-conventional </a:t>
            </a:r>
            <a:r>
              <a:rPr lang="en-IN" sz="2200" dirty="0">
                <a:solidFill>
                  <a:prstClr val="black"/>
                </a:solidFill>
                <a:latin typeface="Bookman-Light"/>
              </a:rPr>
              <a:t>sources. </a:t>
            </a:r>
          </a:p>
          <a:p>
            <a:pPr lvl="0"/>
            <a:r>
              <a:rPr lang="en-IN" sz="2200" b="1" dirty="0">
                <a:solidFill>
                  <a:prstClr val="black"/>
                </a:solidFill>
                <a:latin typeface="Bookman-Light"/>
              </a:rPr>
              <a:t>Conventional: </a:t>
            </a:r>
            <a:r>
              <a:rPr lang="en-IN" sz="2200" dirty="0">
                <a:solidFill>
                  <a:prstClr val="black"/>
                </a:solidFill>
                <a:latin typeface="Bookman-Light"/>
              </a:rPr>
              <a:t>It includes  </a:t>
            </a:r>
            <a:r>
              <a:rPr lang="en-US" sz="2200" dirty="0">
                <a:solidFill>
                  <a:prstClr val="black"/>
                </a:solidFill>
                <a:latin typeface="Bookman-Light"/>
              </a:rPr>
              <a:t>firewood, cattle dung cake, coal, petroleum, natural gas and electricity.</a:t>
            </a:r>
          </a:p>
          <a:p>
            <a:pPr lvl="0"/>
            <a:r>
              <a:rPr lang="en-IN" sz="2200" b="1" dirty="0">
                <a:solidFill>
                  <a:prstClr val="black"/>
                </a:solidFill>
                <a:latin typeface="Bookman-Light"/>
              </a:rPr>
              <a:t>Non-conventional: </a:t>
            </a:r>
            <a:r>
              <a:rPr lang="en-IN" sz="2200" dirty="0">
                <a:solidFill>
                  <a:prstClr val="black"/>
                </a:solidFill>
                <a:latin typeface="Bookman-Light"/>
              </a:rPr>
              <a:t> It </a:t>
            </a:r>
            <a:r>
              <a:rPr lang="en-US" sz="2200" dirty="0">
                <a:solidFill>
                  <a:prstClr val="black"/>
                </a:solidFill>
                <a:latin typeface="Bookman-Light"/>
              </a:rPr>
              <a:t>includes solar, wind, tidal, geothermal, biogas </a:t>
            </a:r>
            <a:r>
              <a:rPr lang="en-IN" sz="2200" dirty="0">
                <a:solidFill>
                  <a:prstClr val="black"/>
                </a:solidFill>
                <a:latin typeface="Bookman-Light"/>
              </a:rPr>
              <a:t>and atomic energy. They are inexhaustible and renewable.</a:t>
            </a:r>
          </a:p>
          <a:p>
            <a:pPr marL="0" lvl="0" indent="0">
              <a:buNone/>
            </a:pPr>
            <a:endParaRPr lang="en-IN" sz="2200" dirty="0">
              <a:solidFill>
                <a:prstClr val="black"/>
              </a:solidFill>
              <a:latin typeface="Bookman-Light"/>
            </a:endParaRPr>
          </a:p>
          <a:p>
            <a:pPr marL="0" lvl="0" indent="0">
              <a:buNone/>
            </a:pPr>
            <a:r>
              <a:rPr lang="en-IN" sz="2600" b="1" dirty="0">
                <a:solidFill>
                  <a:prstClr val="black"/>
                </a:solidFill>
                <a:latin typeface="Bookman-Light"/>
              </a:rPr>
              <a:t>Coal:</a:t>
            </a:r>
          </a:p>
          <a:p>
            <a:pPr lvl="0"/>
            <a:r>
              <a:rPr lang="en-IN" sz="2200" dirty="0">
                <a:solidFill>
                  <a:prstClr val="black"/>
                </a:solidFill>
                <a:latin typeface="Bookman-Light"/>
              </a:rPr>
              <a:t>Coal is a fossil fuel</a:t>
            </a:r>
          </a:p>
          <a:p>
            <a:pPr lvl="0"/>
            <a:r>
              <a:rPr lang="en-IN" sz="2200" dirty="0">
                <a:solidFill>
                  <a:prstClr val="black"/>
                </a:solidFill>
                <a:latin typeface="Bookman-Light"/>
              </a:rPr>
              <a:t>It is used for power </a:t>
            </a:r>
            <a:r>
              <a:rPr lang="en-IN" sz="2200" dirty="0" smtClean="0">
                <a:solidFill>
                  <a:prstClr val="black"/>
                </a:solidFill>
                <a:latin typeface="Bookman-Light"/>
              </a:rPr>
              <a:t>generation in thermal power plants.</a:t>
            </a:r>
            <a:endParaRPr lang="en-IN" sz="2200" dirty="0">
              <a:solidFill>
                <a:prstClr val="black"/>
              </a:solidFill>
              <a:latin typeface="Bookman-Light"/>
            </a:endParaRPr>
          </a:p>
          <a:p>
            <a:pPr lvl="0"/>
            <a:r>
              <a:rPr lang="en-IN" sz="2200" dirty="0">
                <a:solidFill>
                  <a:prstClr val="black"/>
                </a:solidFill>
                <a:latin typeface="Bookman-Light"/>
              </a:rPr>
              <a:t>It is bulky. So many coal based industries are located near coalfields.</a:t>
            </a:r>
          </a:p>
          <a:p>
            <a:pPr lvl="0"/>
            <a:r>
              <a:rPr lang="en-IN" sz="2200" dirty="0">
                <a:solidFill>
                  <a:prstClr val="black"/>
                </a:solidFill>
                <a:latin typeface="Bookman-Light"/>
              </a:rPr>
              <a:t>Coal is </a:t>
            </a:r>
            <a:r>
              <a:rPr lang="en-US" sz="2200" dirty="0">
                <a:solidFill>
                  <a:prstClr val="black"/>
                </a:solidFill>
                <a:latin typeface="Bookman-Light"/>
              </a:rPr>
              <a:t>formed due the compression of plant material over millions of years.</a:t>
            </a:r>
            <a:endParaRPr lang="en-IN" sz="2200" dirty="0">
              <a:solidFill>
                <a:prstClr val="black"/>
              </a:solidFill>
              <a:latin typeface="Bookman-Light"/>
            </a:endParaRPr>
          </a:p>
          <a:p>
            <a:endParaRPr lang="en-IN" dirty="0"/>
          </a:p>
        </p:txBody>
      </p:sp>
    </p:spTree>
    <p:extLst>
      <p:ext uri="{BB962C8B-B14F-4D97-AF65-F5344CB8AC3E}">
        <p14:creationId xmlns:p14="http://schemas.microsoft.com/office/powerpoint/2010/main" val="2851211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rmAutofit/>
          </a:bodyPr>
          <a:lstStyle/>
          <a:p>
            <a:r>
              <a:rPr lang="en-IN" sz="2000" b="1" dirty="0" smtClean="0">
                <a:solidFill>
                  <a:prstClr val="black"/>
                </a:solidFill>
                <a:latin typeface="Bookman-Light"/>
              </a:rPr>
              <a:t>Slide No.3</a:t>
            </a:r>
            <a:br>
              <a:rPr lang="en-IN" sz="2000" b="1" dirty="0" smtClean="0">
                <a:solidFill>
                  <a:prstClr val="black"/>
                </a:solidFill>
                <a:latin typeface="Bookman-Light"/>
              </a:rPr>
            </a:br>
            <a:r>
              <a:rPr lang="en-IN" sz="3200" b="1" dirty="0" smtClean="0">
                <a:solidFill>
                  <a:prstClr val="black"/>
                </a:solidFill>
                <a:latin typeface="Bookman-Light"/>
              </a:rPr>
              <a:t>Types </a:t>
            </a:r>
            <a:r>
              <a:rPr lang="en-IN" sz="3200" b="1" dirty="0">
                <a:solidFill>
                  <a:prstClr val="black"/>
                </a:solidFill>
                <a:latin typeface="Bookman-Light"/>
              </a:rPr>
              <a:t>of Coal</a:t>
            </a:r>
            <a:endParaRPr lang="en-IN" sz="3200" b="1" dirty="0">
              <a:latin typeface="Bookman-Light"/>
            </a:endParaRPr>
          </a:p>
        </p:txBody>
      </p:sp>
      <p:sp>
        <p:nvSpPr>
          <p:cNvPr id="3" name="Content Placeholder 2"/>
          <p:cNvSpPr>
            <a:spLocks noGrp="1"/>
          </p:cNvSpPr>
          <p:nvPr>
            <p:ph idx="1"/>
          </p:nvPr>
        </p:nvSpPr>
        <p:spPr>
          <a:xfrm>
            <a:off x="0" y="1143000"/>
            <a:ext cx="9144000" cy="5562600"/>
          </a:xfrm>
        </p:spPr>
        <p:txBody>
          <a:bodyPr>
            <a:normAutofit fontScale="85000" lnSpcReduction="10000"/>
          </a:bodyPr>
          <a:lstStyle/>
          <a:p>
            <a:pPr lvl="0"/>
            <a:r>
              <a:rPr lang="en-IN" sz="3300" b="1" dirty="0">
                <a:solidFill>
                  <a:prstClr val="black"/>
                </a:solidFill>
                <a:latin typeface="Bookman-Light"/>
              </a:rPr>
              <a:t>Peat:</a:t>
            </a:r>
            <a:r>
              <a:rPr lang="en-IN" sz="3000" b="1" dirty="0">
                <a:solidFill>
                  <a:prstClr val="black"/>
                </a:solidFill>
              </a:rPr>
              <a:t> </a:t>
            </a:r>
            <a:r>
              <a:rPr lang="en-IN" sz="2600" dirty="0">
                <a:solidFill>
                  <a:prstClr val="black"/>
                </a:solidFill>
                <a:latin typeface="Bookman-Light"/>
              </a:rPr>
              <a:t>It has </a:t>
            </a:r>
            <a:r>
              <a:rPr lang="en-US" sz="2600" dirty="0">
                <a:solidFill>
                  <a:prstClr val="black"/>
                </a:solidFill>
                <a:latin typeface="Bookman-Light"/>
              </a:rPr>
              <a:t>a low carbon and high moisture contents </a:t>
            </a:r>
            <a:r>
              <a:rPr lang="en-IN" sz="2600" dirty="0">
                <a:solidFill>
                  <a:prstClr val="black"/>
                </a:solidFill>
                <a:latin typeface="Bookman-Light"/>
              </a:rPr>
              <a:t>and low heating capacity. </a:t>
            </a:r>
          </a:p>
          <a:p>
            <a:pPr lvl="0"/>
            <a:r>
              <a:rPr lang="en-IN" sz="2800" b="1" dirty="0">
                <a:solidFill>
                  <a:prstClr val="black"/>
                </a:solidFill>
                <a:latin typeface="Bookman-Light"/>
              </a:rPr>
              <a:t>Lignite</a:t>
            </a:r>
            <a:r>
              <a:rPr lang="en-IN" sz="2600" b="1" dirty="0">
                <a:solidFill>
                  <a:prstClr val="black"/>
                </a:solidFill>
                <a:latin typeface="Bookman-Light"/>
              </a:rPr>
              <a:t>: </a:t>
            </a:r>
            <a:r>
              <a:rPr lang="en-IN" sz="2600" dirty="0">
                <a:solidFill>
                  <a:prstClr val="black"/>
                </a:solidFill>
                <a:latin typeface="Bookman-Light"/>
              </a:rPr>
              <a:t>It</a:t>
            </a:r>
            <a:r>
              <a:rPr lang="en-IN" sz="2600" b="1" dirty="0">
                <a:solidFill>
                  <a:prstClr val="black"/>
                </a:solidFill>
                <a:latin typeface="Bookman-Light"/>
              </a:rPr>
              <a:t> </a:t>
            </a:r>
            <a:r>
              <a:rPr lang="en-IN" sz="2600" dirty="0">
                <a:solidFill>
                  <a:prstClr val="black"/>
                </a:solidFill>
                <a:latin typeface="Bookman-Light"/>
              </a:rPr>
              <a:t>is a low </a:t>
            </a:r>
            <a:r>
              <a:rPr lang="en-US" sz="2600" dirty="0">
                <a:solidFill>
                  <a:prstClr val="black"/>
                </a:solidFill>
                <a:latin typeface="Bookman-Light"/>
              </a:rPr>
              <a:t>grade brown coal, which is soft with high </a:t>
            </a:r>
            <a:r>
              <a:rPr lang="en-IN" sz="2600" dirty="0">
                <a:solidFill>
                  <a:prstClr val="black"/>
                </a:solidFill>
                <a:latin typeface="Bookman-Light"/>
              </a:rPr>
              <a:t>moisture </a:t>
            </a:r>
            <a:r>
              <a:rPr lang="en-IN" sz="2600" dirty="0" smtClean="0">
                <a:solidFill>
                  <a:prstClr val="black"/>
                </a:solidFill>
                <a:latin typeface="Bookman-Light"/>
              </a:rPr>
              <a:t>content. Major </a:t>
            </a:r>
            <a:r>
              <a:rPr lang="en-IN" sz="2600" dirty="0">
                <a:solidFill>
                  <a:prstClr val="black"/>
                </a:solidFill>
                <a:latin typeface="Bookman-Light"/>
              </a:rPr>
              <a:t>lignite </a:t>
            </a:r>
            <a:r>
              <a:rPr lang="en-US" sz="2600" dirty="0">
                <a:solidFill>
                  <a:prstClr val="black"/>
                </a:solidFill>
                <a:latin typeface="Bookman-Light"/>
              </a:rPr>
              <a:t>reserves are in </a:t>
            </a:r>
            <a:r>
              <a:rPr lang="en-US" sz="2600" dirty="0" err="1">
                <a:solidFill>
                  <a:prstClr val="black"/>
                </a:solidFill>
                <a:latin typeface="Bookman-Light"/>
              </a:rPr>
              <a:t>Neyveli</a:t>
            </a:r>
            <a:r>
              <a:rPr lang="en-US" sz="2600" dirty="0">
                <a:solidFill>
                  <a:prstClr val="black"/>
                </a:solidFill>
                <a:latin typeface="Bookman-Light"/>
              </a:rPr>
              <a:t> in Tamil Nadu and are used </a:t>
            </a:r>
            <a:r>
              <a:rPr lang="en-US" sz="2600" dirty="0" smtClean="0">
                <a:solidFill>
                  <a:prstClr val="black"/>
                </a:solidFill>
                <a:latin typeface="Bookman-Light"/>
              </a:rPr>
              <a:t>for generation </a:t>
            </a:r>
            <a:r>
              <a:rPr lang="en-US" sz="2600" dirty="0">
                <a:solidFill>
                  <a:prstClr val="black"/>
                </a:solidFill>
                <a:latin typeface="Bookman-Light"/>
              </a:rPr>
              <a:t>of electricity.</a:t>
            </a:r>
          </a:p>
          <a:p>
            <a:pPr lvl="0"/>
            <a:r>
              <a:rPr lang="en-US" sz="2800" b="1" dirty="0">
                <a:solidFill>
                  <a:prstClr val="black"/>
                </a:solidFill>
                <a:latin typeface="Bookman-Light"/>
              </a:rPr>
              <a:t>Bituminous</a:t>
            </a:r>
            <a:r>
              <a:rPr lang="en-US" sz="2600" b="1" dirty="0">
                <a:solidFill>
                  <a:prstClr val="black"/>
                </a:solidFill>
                <a:latin typeface="Bookman-Light"/>
              </a:rPr>
              <a:t>: </a:t>
            </a:r>
          </a:p>
          <a:p>
            <a:pPr lvl="0">
              <a:buFont typeface="Courier New" pitchFamily="49" charset="0"/>
              <a:buChar char="o"/>
            </a:pPr>
            <a:r>
              <a:rPr lang="en-US" sz="2600" dirty="0" smtClean="0">
                <a:solidFill>
                  <a:prstClr val="black"/>
                </a:solidFill>
                <a:latin typeface="Bookman-Light"/>
              </a:rPr>
              <a:t>It </a:t>
            </a:r>
            <a:r>
              <a:rPr lang="en-US" sz="2600" dirty="0">
                <a:solidFill>
                  <a:prstClr val="black"/>
                </a:solidFill>
                <a:latin typeface="Bookman-Light"/>
              </a:rPr>
              <a:t>is has been buried deep and subjected to increased </a:t>
            </a:r>
            <a:r>
              <a:rPr lang="en-US" sz="2600" dirty="0" smtClean="0">
                <a:solidFill>
                  <a:prstClr val="black"/>
                </a:solidFill>
                <a:latin typeface="Bookman-Light"/>
              </a:rPr>
              <a:t>temperatures</a:t>
            </a:r>
            <a:endParaRPr lang="en-US" sz="2600" dirty="0">
              <a:solidFill>
                <a:prstClr val="black"/>
              </a:solidFill>
              <a:latin typeface="Bookman-Light"/>
            </a:endParaRPr>
          </a:p>
          <a:p>
            <a:pPr lvl="0">
              <a:buFont typeface="Courier New" pitchFamily="49" charset="0"/>
              <a:buChar char="o"/>
            </a:pPr>
            <a:r>
              <a:rPr lang="en-US" sz="2600" dirty="0" smtClean="0">
                <a:solidFill>
                  <a:prstClr val="black"/>
                </a:solidFill>
                <a:latin typeface="Bookman-Light"/>
              </a:rPr>
              <a:t>It </a:t>
            </a:r>
            <a:r>
              <a:rPr lang="en-US" sz="2600" dirty="0">
                <a:solidFill>
                  <a:prstClr val="black"/>
                </a:solidFill>
                <a:latin typeface="Bookman-Light"/>
              </a:rPr>
              <a:t>is the most popular coal in commercial use. </a:t>
            </a:r>
          </a:p>
          <a:p>
            <a:pPr lvl="0">
              <a:buFont typeface="Courier New" pitchFamily="49" charset="0"/>
              <a:buChar char="o"/>
            </a:pPr>
            <a:r>
              <a:rPr lang="en-US" sz="2600" dirty="0" smtClean="0">
                <a:solidFill>
                  <a:prstClr val="black"/>
                </a:solidFill>
                <a:latin typeface="Bookman-Light"/>
              </a:rPr>
              <a:t>High </a:t>
            </a:r>
            <a:r>
              <a:rPr lang="en-US" sz="2600" dirty="0">
                <a:solidFill>
                  <a:prstClr val="black"/>
                </a:solidFill>
                <a:latin typeface="Bookman-Light"/>
              </a:rPr>
              <a:t>grade bituminous coal is used for smelting iron in blast </a:t>
            </a:r>
            <a:r>
              <a:rPr lang="en-US" sz="2600" dirty="0" smtClean="0">
                <a:solidFill>
                  <a:prstClr val="black"/>
                </a:solidFill>
                <a:latin typeface="Bookman-Light"/>
              </a:rPr>
              <a:t>furnaces</a:t>
            </a:r>
            <a:endParaRPr lang="en-US" sz="2600" dirty="0">
              <a:solidFill>
                <a:prstClr val="black"/>
              </a:solidFill>
              <a:latin typeface="Bookman-Light"/>
            </a:endParaRPr>
          </a:p>
          <a:p>
            <a:pPr lvl="0"/>
            <a:r>
              <a:rPr lang="en-US" sz="2800" b="1" dirty="0">
                <a:solidFill>
                  <a:prstClr val="black"/>
                </a:solidFill>
                <a:latin typeface="Bookman-Light"/>
              </a:rPr>
              <a:t>Anthracite:</a:t>
            </a:r>
            <a:r>
              <a:rPr lang="en-US" sz="2600" b="1" dirty="0">
                <a:solidFill>
                  <a:prstClr val="black"/>
                </a:solidFill>
                <a:latin typeface="Bookman-Light"/>
              </a:rPr>
              <a:t> </a:t>
            </a:r>
            <a:r>
              <a:rPr lang="en-US" sz="2600" dirty="0">
                <a:solidFill>
                  <a:prstClr val="black"/>
                </a:solidFill>
                <a:latin typeface="Bookman-Light"/>
              </a:rPr>
              <a:t>It is the highest quality hard coal.</a:t>
            </a:r>
          </a:p>
          <a:p>
            <a:pPr lvl="0"/>
            <a:r>
              <a:rPr lang="en-US" sz="2600" b="1" dirty="0">
                <a:solidFill>
                  <a:prstClr val="black"/>
                </a:solidFill>
                <a:latin typeface="Bookman-Light"/>
              </a:rPr>
              <a:t>Major Coalfields: </a:t>
            </a:r>
            <a:r>
              <a:rPr lang="en-IN" sz="2600" dirty="0" err="1">
                <a:solidFill>
                  <a:prstClr val="black"/>
                </a:solidFill>
                <a:latin typeface="Bookman-Light"/>
              </a:rPr>
              <a:t>Damodar</a:t>
            </a:r>
            <a:r>
              <a:rPr lang="en-IN" sz="2600" dirty="0">
                <a:solidFill>
                  <a:prstClr val="black"/>
                </a:solidFill>
                <a:latin typeface="Bookman-Light"/>
              </a:rPr>
              <a:t> valley (West Bengal-Jharkhand) The Godavari, Mahanadi, Son, and </a:t>
            </a:r>
            <a:r>
              <a:rPr lang="en-IN" sz="2600" dirty="0" err="1">
                <a:solidFill>
                  <a:prstClr val="black"/>
                </a:solidFill>
                <a:latin typeface="Bookman-Light"/>
              </a:rPr>
              <a:t>Wardha</a:t>
            </a:r>
            <a:r>
              <a:rPr lang="en-IN" sz="2600" dirty="0">
                <a:solidFill>
                  <a:prstClr val="black"/>
                </a:solidFill>
                <a:latin typeface="Bookman-Light"/>
              </a:rPr>
              <a:t> valley, </a:t>
            </a:r>
            <a:r>
              <a:rPr lang="it-IT" sz="2600" dirty="0">
                <a:solidFill>
                  <a:prstClr val="black"/>
                </a:solidFill>
                <a:latin typeface="Bookman-Light"/>
              </a:rPr>
              <a:t>Jharia, Raniganj, Bokaro, Karanpura, Chandrapura,Giridih,Deogargh,Korba, Singrauli, Talcher are important </a:t>
            </a:r>
            <a:r>
              <a:rPr lang="en-IN" sz="2600" dirty="0">
                <a:solidFill>
                  <a:prstClr val="black"/>
                </a:solidFill>
                <a:latin typeface="Bookman-Light"/>
              </a:rPr>
              <a:t>coalfields.</a:t>
            </a:r>
            <a:endParaRPr lang="en-IN" sz="2600" b="1" dirty="0">
              <a:solidFill>
                <a:prstClr val="black"/>
              </a:solidFill>
              <a:latin typeface="Bookman-Light"/>
            </a:endParaRPr>
          </a:p>
          <a:p>
            <a:endParaRPr lang="en-IN" dirty="0"/>
          </a:p>
        </p:txBody>
      </p:sp>
    </p:spTree>
    <p:extLst>
      <p:ext uri="{BB962C8B-B14F-4D97-AF65-F5344CB8AC3E}">
        <p14:creationId xmlns:p14="http://schemas.microsoft.com/office/powerpoint/2010/main" val="1857690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r>
              <a:rPr lang="en-IN" sz="2200" b="1" dirty="0" smtClean="0">
                <a:solidFill>
                  <a:prstClr val="black"/>
                </a:solidFill>
                <a:latin typeface="Bookman-Light"/>
              </a:rPr>
              <a:t>Slide No.4 </a:t>
            </a:r>
            <a:r>
              <a:rPr lang="en-IN" sz="3600" b="1" dirty="0" smtClean="0">
                <a:solidFill>
                  <a:prstClr val="black"/>
                </a:solidFill>
                <a:latin typeface="Bookman-Light"/>
              </a:rPr>
              <a:t/>
            </a:r>
            <a:br>
              <a:rPr lang="en-IN" sz="3600" b="1" dirty="0" smtClean="0">
                <a:solidFill>
                  <a:prstClr val="black"/>
                </a:solidFill>
                <a:latin typeface="Bookman-Light"/>
              </a:rPr>
            </a:br>
            <a:r>
              <a:rPr lang="en-IN" sz="4000" b="1" dirty="0" smtClean="0">
                <a:solidFill>
                  <a:srgbClr val="C00000"/>
                </a:solidFill>
                <a:latin typeface="Bookman-Light"/>
              </a:rPr>
              <a:t>Petroleum</a:t>
            </a:r>
            <a:endParaRPr lang="en-IN" sz="4000" b="1" dirty="0">
              <a:solidFill>
                <a:srgbClr val="C00000"/>
              </a:solidFill>
              <a:latin typeface="Bookman-Light"/>
            </a:endParaRPr>
          </a:p>
        </p:txBody>
      </p:sp>
      <p:sp>
        <p:nvSpPr>
          <p:cNvPr id="3" name="Content Placeholder 2"/>
          <p:cNvSpPr>
            <a:spLocks noGrp="1"/>
          </p:cNvSpPr>
          <p:nvPr>
            <p:ph idx="1"/>
          </p:nvPr>
        </p:nvSpPr>
        <p:spPr>
          <a:xfrm>
            <a:off x="152400" y="762000"/>
            <a:ext cx="8839200" cy="5867400"/>
          </a:xfrm>
        </p:spPr>
        <p:txBody>
          <a:bodyPr>
            <a:normAutofit/>
          </a:bodyPr>
          <a:lstStyle/>
          <a:p>
            <a:pPr lvl="0"/>
            <a:r>
              <a:rPr lang="en-IN" sz="2000" dirty="0">
                <a:solidFill>
                  <a:prstClr val="black"/>
                </a:solidFill>
                <a:latin typeface="Bookman-Light"/>
              </a:rPr>
              <a:t>Petroleum is also known as mineral oil or liquid gold.</a:t>
            </a:r>
          </a:p>
          <a:p>
            <a:pPr lvl="0"/>
            <a:r>
              <a:rPr lang="en-US" sz="2000" dirty="0">
                <a:solidFill>
                  <a:prstClr val="black"/>
                </a:solidFill>
                <a:latin typeface="Bookman-Light"/>
              </a:rPr>
              <a:t>It is the second energy source in India after coal.</a:t>
            </a:r>
          </a:p>
          <a:p>
            <a:pPr lvl="0"/>
            <a:r>
              <a:rPr lang="en-IN" sz="2000" dirty="0">
                <a:solidFill>
                  <a:prstClr val="black"/>
                </a:solidFill>
                <a:latin typeface="Bookman-Light"/>
              </a:rPr>
              <a:t>It provides </a:t>
            </a:r>
            <a:r>
              <a:rPr lang="en-US" sz="2000" dirty="0">
                <a:solidFill>
                  <a:prstClr val="black"/>
                </a:solidFill>
                <a:latin typeface="Bookman-Light"/>
              </a:rPr>
              <a:t>fuel for heating and lighting</a:t>
            </a:r>
          </a:p>
          <a:p>
            <a:pPr lvl="0"/>
            <a:r>
              <a:rPr lang="en-US" sz="2000" dirty="0">
                <a:solidFill>
                  <a:prstClr val="black"/>
                </a:solidFill>
                <a:latin typeface="Bookman-Light"/>
              </a:rPr>
              <a:t>It provides lubricants for machinery</a:t>
            </a:r>
          </a:p>
          <a:p>
            <a:pPr lvl="0"/>
            <a:r>
              <a:rPr lang="en-US" sz="2000" dirty="0">
                <a:solidFill>
                  <a:prstClr val="black"/>
                </a:solidFill>
                <a:latin typeface="Bookman-Light"/>
              </a:rPr>
              <a:t>It provides raw materials for a number of </a:t>
            </a:r>
            <a:r>
              <a:rPr lang="en-IN" sz="2000" dirty="0">
                <a:solidFill>
                  <a:prstClr val="black"/>
                </a:solidFill>
                <a:latin typeface="Bookman-Light"/>
              </a:rPr>
              <a:t>manufacturing industries</a:t>
            </a:r>
          </a:p>
          <a:p>
            <a:pPr lvl="0"/>
            <a:r>
              <a:rPr lang="en-IN" sz="2000" dirty="0">
                <a:solidFill>
                  <a:prstClr val="black"/>
                </a:solidFill>
                <a:latin typeface="Bookman-Light"/>
              </a:rPr>
              <a:t>Petroleum </a:t>
            </a:r>
            <a:r>
              <a:rPr lang="en-US" sz="2000" dirty="0">
                <a:solidFill>
                  <a:prstClr val="black"/>
                </a:solidFill>
                <a:latin typeface="Bookman-Light"/>
              </a:rPr>
              <a:t>refineries act as a “nodal industry” for synthetic textile, </a:t>
            </a:r>
            <a:r>
              <a:rPr lang="en-US" sz="2000" dirty="0" err="1">
                <a:solidFill>
                  <a:prstClr val="black"/>
                </a:solidFill>
                <a:latin typeface="Bookman-Light"/>
              </a:rPr>
              <a:t>fertiliser</a:t>
            </a:r>
            <a:r>
              <a:rPr lang="en-US" sz="2000" dirty="0">
                <a:solidFill>
                  <a:prstClr val="black"/>
                </a:solidFill>
                <a:latin typeface="Bookman-Light"/>
              </a:rPr>
              <a:t> industries and </a:t>
            </a:r>
            <a:r>
              <a:rPr lang="en-IN" sz="2000" dirty="0">
                <a:solidFill>
                  <a:prstClr val="black"/>
                </a:solidFill>
                <a:latin typeface="Bookman-Light"/>
              </a:rPr>
              <a:t>chemical industries.</a:t>
            </a:r>
          </a:p>
          <a:p>
            <a:pPr lvl="0"/>
            <a:r>
              <a:rPr lang="en-US" sz="2000" dirty="0">
                <a:solidFill>
                  <a:prstClr val="black"/>
                </a:solidFill>
                <a:latin typeface="Bookman-Light"/>
              </a:rPr>
              <a:t>In India most of the petroleum occurrences are associated with anticlines and fault traps in the rock formations of the tertiary age.</a:t>
            </a:r>
          </a:p>
          <a:p>
            <a:pPr lvl="0"/>
            <a:r>
              <a:rPr lang="en-US" sz="2000" dirty="0">
                <a:solidFill>
                  <a:prstClr val="black"/>
                </a:solidFill>
                <a:latin typeface="Bookman-Light"/>
              </a:rPr>
              <a:t>63 % of India’s petroleum production is from Mumbai High</a:t>
            </a:r>
          </a:p>
          <a:p>
            <a:pPr lvl="0"/>
            <a:r>
              <a:rPr lang="en-IN" sz="2000" dirty="0">
                <a:solidFill>
                  <a:prstClr val="black"/>
                </a:solidFill>
                <a:latin typeface="Bookman-Light"/>
              </a:rPr>
              <a:t>18 % </a:t>
            </a:r>
            <a:r>
              <a:rPr lang="en-US" sz="2000" dirty="0">
                <a:solidFill>
                  <a:prstClr val="black"/>
                </a:solidFill>
                <a:latin typeface="Bookman-Light"/>
              </a:rPr>
              <a:t>from Gujarat and 16 % from Assam</a:t>
            </a:r>
          </a:p>
          <a:p>
            <a:pPr lvl="0"/>
            <a:r>
              <a:rPr lang="en-US" sz="2000" dirty="0">
                <a:solidFill>
                  <a:prstClr val="black"/>
                </a:solidFill>
                <a:latin typeface="Bookman-Light"/>
              </a:rPr>
              <a:t>Major oilfields of India are : 	Mumbai </a:t>
            </a:r>
            <a:r>
              <a:rPr lang="en-US" sz="2000" dirty="0" smtClean="0">
                <a:solidFill>
                  <a:prstClr val="black"/>
                </a:solidFill>
                <a:latin typeface="Bookman-Light"/>
              </a:rPr>
              <a:t>High	- </a:t>
            </a:r>
            <a:r>
              <a:rPr lang="en-US" sz="2000" dirty="0" err="1" smtClean="0">
                <a:solidFill>
                  <a:prstClr val="black"/>
                </a:solidFill>
                <a:latin typeface="Bookman-Light"/>
              </a:rPr>
              <a:t>Maharastra</a:t>
            </a:r>
            <a:endParaRPr lang="en-US" sz="2000" dirty="0">
              <a:solidFill>
                <a:prstClr val="black"/>
              </a:solidFill>
              <a:latin typeface="Bookman-Light"/>
            </a:endParaRPr>
          </a:p>
          <a:p>
            <a:pPr marL="0" lvl="0" indent="0">
              <a:buNone/>
            </a:pPr>
            <a:r>
              <a:rPr lang="en-US" sz="2000" dirty="0">
                <a:solidFill>
                  <a:prstClr val="black"/>
                </a:solidFill>
                <a:latin typeface="Bookman-Light"/>
              </a:rPr>
              <a:t>				</a:t>
            </a:r>
            <a:r>
              <a:rPr lang="en-IN" sz="2000" dirty="0" err="1">
                <a:solidFill>
                  <a:prstClr val="black"/>
                </a:solidFill>
                <a:latin typeface="Bookman-Light"/>
              </a:rPr>
              <a:t>Ankeleshwar</a:t>
            </a:r>
            <a:r>
              <a:rPr lang="en-IN" sz="2000" dirty="0">
                <a:solidFill>
                  <a:prstClr val="black"/>
                </a:solidFill>
                <a:latin typeface="Bookman-Light"/>
              </a:rPr>
              <a:t> </a:t>
            </a:r>
            <a:r>
              <a:rPr lang="en-IN" sz="2000" dirty="0" smtClean="0">
                <a:solidFill>
                  <a:prstClr val="black"/>
                </a:solidFill>
                <a:latin typeface="Bookman-Light"/>
              </a:rPr>
              <a:t>	- </a:t>
            </a:r>
            <a:r>
              <a:rPr lang="en-IN" sz="2000" dirty="0">
                <a:solidFill>
                  <a:prstClr val="black"/>
                </a:solidFill>
                <a:latin typeface="Bookman-Light"/>
              </a:rPr>
              <a:t>Gujarat</a:t>
            </a:r>
          </a:p>
          <a:p>
            <a:pPr marL="0" lvl="0" indent="0">
              <a:buNone/>
            </a:pPr>
            <a:r>
              <a:rPr lang="en-IN" sz="2000" dirty="0">
                <a:solidFill>
                  <a:prstClr val="black"/>
                </a:solidFill>
                <a:latin typeface="Bookman-Light"/>
              </a:rPr>
              <a:t>				</a:t>
            </a:r>
            <a:r>
              <a:rPr lang="en-IN" sz="2000" dirty="0" err="1">
                <a:solidFill>
                  <a:prstClr val="black"/>
                </a:solidFill>
                <a:latin typeface="Bookman-Light"/>
              </a:rPr>
              <a:t>Digboi</a:t>
            </a:r>
            <a:r>
              <a:rPr lang="en-IN" sz="2000" dirty="0">
                <a:solidFill>
                  <a:prstClr val="black"/>
                </a:solidFill>
                <a:latin typeface="Bookman-Light"/>
              </a:rPr>
              <a:t>,            </a:t>
            </a:r>
            <a:r>
              <a:rPr lang="en-IN" sz="2000" dirty="0" smtClean="0">
                <a:solidFill>
                  <a:prstClr val="black"/>
                </a:solidFill>
                <a:latin typeface="Bookman-Light"/>
              </a:rPr>
              <a:t>	- </a:t>
            </a:r>
            <a:r>
              <a:rPr lang="en-IN" sz="2000" dirty="0">
                <a:solidFill>
                  <a:prstClr val="black"/>
                </a:solidFill>
                <a:latin typeface="Bookman-Light"/>
              </a:rPr>
              <a:t>Assam</a:t>
            </a:r>
          </a:p>
          <a:p>
            <a:pPr marL="0" lvl="0" indent="0">
              <a:buNone/>
            </a:pPr>
            <a:r>
              <a:rPr lang="en-IN" sz="2000" dirty="0">
                <a:solidFill>
                  <a:prstClr val="black"/>
                </a:solidFill>
                <a:latin typeface="Bookman-Light"/>
              </a:rPr>
              <a:t>				</a:t>
            </a:r>
            <a:r>
              <a:rPr lang="en-US" sz="2000" dirty="0" err="1">
                <a:solidFill>
                  <a:prstClr val="black"/>
                </a:solidFill>
                <a:latin typeface="Bookman-Light"/>
              </a:rPr>
              <a:t>Naharkatiya</a:t>
            </a:r>
            <a:r>
              <a:rPr lang="en-US" sz="2000" dirty="0">
                <a:solidFill>
                  <a:prstClr val="black"/>
                </a:solidFill>
                <a:latin typeface="Bookman-Light"/>
              </a:rPr>
              <a:t>    </a:t>
            </a:r>
            <a:r>
              <a:rPr lang="en-US" sz="2000" dirty="0" smtClean="0">
                <a:solidFill>
                  <a:prstClr val="black"/>
                </a:solidFill>
                <a:latin typeface="Bookman-Light"/>
              </a:rPr>
              <a:t>	- </a:t>
            </a:r>
            <a:r>
              <a:rPr lang="en-US" sz="2000" dirty="0">
                <a:solidFill>
                  <a:prstClr val="black"/>
                </a:solidFill>
                <a:latin typeface="Bookman-Light"/>
              </a:rPr>
              <a:t>Assam</a:t>
            </a:r>
          </a:p>
          <a:p>
            <a:pPr marL="0" lvl="0" indent="0">
              <a:buNone/>
            </a:pPr>
            <a:r>
              <a:rPr lang="en-US" sz="2000" dirty="0">
                <a:solidFill>
                  <a:prstClr val="black"/>
                </a:solidFill>
                <a:latin typeface="Bookman-Light"/>
              </a:rPr>
              <a:t>				Moran-</a:t>
            </a:r>
            <a:r>
              <a:rPr lang="en-US" sz="2000" dirty="0" err="1">
                <a:solidFill>
                  <a:prstClr val="black"/>
                </a:solidFill>
                <a:latin typeface="Bookman-Light"/>
              </a:rPr>
              <a:t>Hugrijan</a:t>
            </a:r>
            <a:r>
              <a:rPr lang="en-US" sz="2000" dirty="0">
                <a:solidFill>
                  <a:prstClr val="black"/>
                </a:solidFill>
                <a:latin typeface="Bookman-Light"/>
              </a:rPr>
              <a:t> </a:t>
            </a:r>
            <a:r>
              <a:rPr lang="en-US" sz="2000" dirty="0" smtClean="0">
                <a:solidFill>
                  <a:prstClr val="black"/>
                </a:solidFill>
                <a:latin typeface="Bookman-Light"/>
              </a:rPr>
              <a:t>	- </a:t>
            </a:r>
            <a:r>
              <a:rPr lang="en-US" sz="2000" dirty="0">
                <a:solidFill>
                  <a:prstClr val="black"/>
                </a:solidFill>
                <a:latin typeface="Bookman-Light"/>
              </a:rPr>
              <a:t>Assam </a:t>
            </a:r>
          </a:p>
          <a:p>
            <a:endParaRPr lang="en-IN" dirty="0"/>
          </a:p>
        </p:txBody>
      </p:sp>
    </p:spTree>
    <p:extLst>
      <p:ext uri="{BB962C8B-B14F-4D97-AF65-F5344CB8AC3E}">
        <p14:creationId xmlns:p14="http://schemas.microsoft.com/office/powerpoint/2010/main" val="2576383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fontScale="90000"/>
          </a:bodyPr>
          <a:lstStyle/>
          <a:p>
            <a:r>
              <a:rPr lang="en-IN" sz="2200" b="1" dirty="0" smtClean="0">
                <a:solidFill>
                  <a:prstClr val="black"/>
                </a:solidFill>
                <a:latin typeface="Bookman-Light"/>
              </a:rPr>
              <a:t>Slide No.5</a:t>
            </a:r>
            <a:br>
              <a:rPr lang="en-IN" sz="2200" b="1" dirty="0" smtClean="0">
                <a:solidFill>
                  <a:prstClr val="black"/>
                </a:solidFill>
                <a:latin typeface="Bookman-Light"/>
              </a:rPr>
            </a:br>
            <a:r>
              <a:rPr lang="en-IN" sz="4000" b="1" dirty="0" smtClean="0">
                <a:solidFill>
                  <a:srgbClr val="C00000"/>
                </a:solidFill>
                <a:latin typeface="Bookman-Light"/>
              </a:rPr>
              <a:t>Natural </a:t>
            </a:r>
            <a:r>
              <a:rPr lang="en-IN" sz="4000" b="1" dirty="0">
                <a:solidFill>
                  <a:srgbClr val="C00000"/>
                </a:solidFill>
                <a:latin typeface="Bookman-Light"/>
              </a:rPr>
              <a:t>Gas</a:t>
            </a:r>
          </a:p>
        </p:txBody>
      </p:sp>
      <p:sp>
        <p:nvSpPr>
          <p:cNvPr id="3" name="Content Placeholder 2"/>
          <p:cNvSpPr>
            <a:spLocks noGrp="1"/>
          </p:cNvSpPr>
          <p:nvPr>
            <p:ph idx="1"/>
          </p:nvPr>
        </p:nvSpPr>
        <p:spPr>
          <a:xfrm>
            <a:off x="152400" y="990600"/>
            <a:ext cx="8839200" cy="5715000"/>
          </a:xfrm>
        </p:spPr>
        <p:txBody>
          <a:bodyPr/>
          <a:lstStyle/>
          <a:p>
            <a:pPr lvl="0"/>
            <a:r>
              <a:rPr lang="en-IN" sz="2000" dirty="0">
                <a:solidFill>
                  <a:prstClr val="black"/>
                </a:solidFill>
                <a:latin typeface="Bookman-Light"/>
              </a:rPr>
              <a:t>It is a clean energy resource</a:t>
            </a:r>
          </a:p>
          <a:p>
            <a:pPr lvl="0"/>
            <a:r>
              <a:rPr lang="en-IN" sz="2000" dirty="0">
                <a:solidFill>
                  <a:prstClr val="black"/>
                </a:solidFill>
                <a:latin typeface="Bookman-Light"/>
              </a:rPr>
              <a:t>It is environment </a:t>
            </a:r>
            <a:r>
              <a:rPr lang="en-US" sz="2000" dirty="0">
                <a:solidFill>
                  <a:prstClr val="black"/>
                </a:solidFill>
                <a:latin typeface="Bookman-Light"/>
              </a:rPr>
              <a:t>friendly fuel because of its low carbon dioxide </a:t>
            </a:r>
            <a:r>
              <a:rPr lang="en-IN" sz="2000" dirty="0">
                <a:solidFill>
                  <a:prstClr val="black"/>
                </a:solidFill>
                <a:latin typeface="Bookman-Light"/>
              </a:rPr>
              <a:t>emissions</a:t>
            </a:r>
          </a:p>
          <a:p>
            <a:pPr lvl="0"/>
            <a:r>
              <a:rPr lang="en-US" sz="2000" dirty="0">
                <a:solidFill>
                  <a:prstClr val="black"/>
                </a:solidFill>
                <a:latin typeface="Bookman-Light"/>
              </a:rPr>
              <a:t>It is also used as a raw material in </a:t>
            </a:r>
            <a:r>
              <a:rPr lang="en-IN" sz="2000" dirty="0">
                <a:solidFill>
                  <a:prstClr val="black"/>
                </a:solidFill>
                <a:latin typeface="Bookman-Light"/>
              </a:rPr>
              <a:t>petrochemical industry</a:t>
            </a:r>
          </a:p>
          <a:p>
            <a:pPr lvl="0"/>
            <a:r>
              <a:rPr lang="en-US" sz="2000" dirty="0">
                <a:solidFill>
                  <a:prstClr val="black"/>
                </a:solidFill>
                <a:latin typeface="Bookman-Light"/>
              </a:rPr>
              <a:t>Use of CNG  for vehicles is  gaining wide popularity in the country</a:t>
            </a:r>
            <a:r>
              <a:rPr lang="en-US" sz="2000" dirty="0" smtClean="0">
                <a:solidFill>
                  <a:prstClr val="black"/>
                </a:solidFill>
                <a:latin typeface="Bookman-Light"/>
              </a:rPr>
              <a:t>.</a:t>
            </a:r>
            <a:endParaRPr lang="en-IN" sz="2000" dirty="0">
              <a:solidFill>
                <a:prstClr val="black"/>
              </a:solidFill>
              <a:latin typeface="Bookman-Light"/>
            </a:endParaRPr>
          </a:p>
          <a:p>
            <a:pPr marL="0" lvl="0" indent="0">
              <a:buNone/>
            </a:pPr>
            <a:endParaRPr lang="en-IN" sz="2400" b="1" dirty="0" smtClean="0">
              <a:solidFill>
                <a:prstClr val="black"/>
              </a:solidFill>
              <a:latin typeface="Bookman-Light"/>
            </a:endParaRPr>
          </a:p>
          <a:p>
            <a:pPr marL="0" lvl="0" indent="0">
              <a:buNone/>
            </a:pPr>
            <a:r>
              <a:rPr lang="en-IN" sz="2400" b="1" dirty="0" smtClean="0">
                <a:solidFill>
                  <a:prstClr val="black"/>
                </a:solidFill>
                <a:latin typeface="Bookman-Light"/>
              </a:rPr>
              <a:t>Reserves </a:t>
            </a:r>
            <a:r>
              <a:rPr lang="en-IN" sz="2400" b="1" dirty="0">
                <a:solidFill>
                  <a:prstClr val="black"/>
                </a:solidFill>
                <a:latin typeface="Bookman-Light"/>
              </a:rPr>
              <a:t>of natural gas:</a:t>
            </a:r>
            <a:r>
              <a:rPr lang="en-IN" sz="2400" dirty="0">
                <a:solidFill>
                  <a:prstClr val="black"/>
                </a:solidFill>
                <a:latin typeface="Bookman-Light"/>
              </a:rPr>
              <a:t> </a:t>
            </a:r>
          </a:p>
          <a:p>
            <a:pPr lvl="0">
              <a:buFont typeface="Courier New" pitchFamily="49" charset="0"/>
              <a:buChar char="o"/>
            </a:pPr>
            <a:r>
              <a:rPr lang="en-IN" sz="2000" dirty="0" smtClean="0">
                <a:solidFill>
                  <a:prstClr val="black"/>
                </a:solidFill>
                <a:latin typeface="Bookman-Light"/>
              </a:rPr>
              <a:t>	    Krishna- </a:t>
            </a:r>
            <a:r>
              <a:rPr lang="en-IN" sz="2000" dirty="0">
                <a:solidFill>
                  <a:prstClr val="black"/>
                </a:solidFill>
                <a:latin typeface="Bookman-Light"/>
              </a:rPr>
              <a:t>Godavari Basin</a:t>
            </a:r>
          </a:p>
          <a:p>
            <a:pPr lvl="0">
              <a:buFont typeface="Courier New" pitchFamily="49" charset="0"/>
              <a:buChar char="o"/>
            </a:pPr>
            <a:r>
              <a:rPr lang="en-IN" sz="2000" dirty="0">
                <a:solidFill>
                  <a:prstClr val="black"/>
                </a:solidFill>
                <a:latin typeface="Bookman-Light"/>
              </a:rPr>
              <a:t>     </a:t>
            </a:r>
            <a:r>
              <a:rPr lang="en-IN" sz="2000" dirty="0" smtClean="0">
                <a:solidFill>
                  <a:prstClr val="black"/>
                </a:solidFill>
                <a:latin typeface="Bookman-Light"/>
              </a:rPr>
              <a:t>       Mumbai </a:t>
            </a:r>
            <a:r>
              <a:rPr lang="en-IN" sz="2000" dirty="0">
                <a:solidFill>
                  <a:prstClr val="black"/>
                </a:solidFill>
                <a:latin typeface="Bookman-Light"/>
              </a:rPr>
              <a:t>High</a:t>
            </a:r>
          </a:p>
          <a:p>
            <a:pPr lvl="0">
              <a:buFont typeface="Courier New" pitchFamily="49" charset="0"/>
              <a:buChar char="o"/>
            </a:pPr>
            <a:r>
              <a:rPr lang="en-IN" sz="2000" dirty="0">
                <a:solidFill>
                  <a:prstClr val="black"/>
                </a:solidFill>
                <a:latin typeface="Bookman-Light"/>
              </a:rPr>
              <a:t>            Gulf of Cambay</a:t>
            </a:r>
          </a:p>
          <a:p>
            <a:pPr lvl="0">
              <a:buFont typeface="Courier New" pitchFamily="49" charset="0"/>
              <a:buChar char="o"/>
            </a:pPr>
            <a:r>
              <a:rPr lang="en-IN" sz="2000" dirty="0">
                <a:solidFill>
                  <a:prstClr val="black"/>
                </a:solidFill>
                <a:latin typeface="Bookman-Light"/>
              </a:rPr>
              <a:t>            </a:t>
            </a:r>
            <a:r>
              <a:rPr lang="en-IN" sz="2000" dirty="0" smtClean="0">
                <a:solidFill>
                  <a:prstClr val="black"/>
                </a:solidFill>
                <a:latin typeface="Bookman-Light"/>
              </a:rPr>
              <a:t>Andaman </a:t>
            </a:r>
            <a:r>
              <a:rPr lang="en-IN" sz="2000" dirty="0">
                <a:solidFill>
                  <a:prstClr val="black"/>
                </a:solidFill>
                <a:latin typeface="Bookman-Light"/>
              </a:rPr>
              <a:t>and Nicobar islands</a:t>
            </a:r>
          </a:p>
          <a:p>
            <a:pPr marL="0" lvl="0" indent="0">
              <a:buNone/>
            </a:pPr>
            <a:endParaRPr lang="en-IN" sz="2000" dirty="0">
              <a:solidFill>
                <a:prstClr val="black"/>
              </a:solidFill>
              <a:latin typeface="Bookman-Light"/>
            </a:endParaRPr>
          </a:p>
          <a:p>
            <a:pPr marL="0" lvl="0" indent="0">
              <a:buNone/>
            </a:pPr>
            <a:r>
              <a:rPr lang="en-IN" sz="2000" b="1" dirty="0">
                <a:solidFill>
                  <a:prstClr val="black"/>
                </a:solidFill>
                <a:latin typeface="Bookman-Light"/>
              </a:rPr>
              <a:t>Major Gas Pipeline:</a:t>
            </a:r>
          </a:p>
          <a:p>
            <a:pPr lvl="0">
              <a:buFont typeface="Courier New" pitchFamily="49" charset="0"/>
              <a:buChar char="o"/>
            </a:pPr>
            <a:r>
              <a:rPr lang="en-US" sz="2000" b="1" dirty="0" err="1">
                <a:solidFill>
                  <a:prstClr val="black"/>
                </a:solidFill>
                <a:latin typeface="Bookman-Light"/>
              </a:rPr>
              <a:t>Hazira-Vijaipur</a:t>
            </a:r>
            <a:r>
              <a:rPr lang="en-US" sz="2000" b="1" dirty="0">
                <a:solidFill>
                  <a:prstClr val="black"/>
                </a:solidFill>
                <a:latin typeface="Bookman-Light"/>
              </a:rPr>
              <a:t> – </a:t>
            </a:r>
            <a:r>
              <a:rPr lang="en-US" sz="2000" b="1" dirty="0" err="1">
                <a:solidFill>
                  <a:prstClr val="black"/>
                </a:solidFill>
                <a:latin typeface="Bookman-Light"/>
              </a:rPr>
              <a:t>Jagdishpur</a:t>
            </a:r>
            <a:r>
              <a:rPr lang="en-US" sz="2000" b="1" dirty="0">
                <a:solidFill>
                  <a:prstClr val="black"/>
                </a:solidFill>
                <a:latin typeface="Bookman-Light"/>
              </a:rPr>
              <a:t>  (HVJ) </a:t>
            </a:r>
            <a:r>
              <a:rPr lang="en-US" sz="2000" dirty="0">
                <a:solidFill>
                  <a:prstClr val="black"/>
                </a:solidFill>
                <a:latin typeface="Bookman-Light"/>
              </a:rPr>
              <a:t>pipelines cross country gas pipeline links Mumbai High and </a:t>
            </a:r>
            <a:r>
              <a:rPr lang="en-US" sz="2000" dirty="0" err="1">
                <a:solidFill>
                  <a:prstClr val="black"/>
                </a:solidFill>
                <a:latin typeface="Bookman-Light"/>
              </a:rPr>
              <a:t>Bassien</a:t>
            </a:r>
            <a:r>
              <a:rPr lang="en-US" sz="2000" dirty="0">
                <a:solidFill>
                  <a:prstClr val="black"/>
                </a:solidFill>
                <a:latin typeface="Bookman-Light"/>
              </a:rPr>
              <a:t> with the fertilizer, power and industrial complexes in western and northern India.</a:t>
            </a:r>
          </a:p>
          <a:p>
            <a:pPr marL="0" indent="0">
              <a:buNone/>
            </a:pPr>
            <a:endParaRPr lang="en-IN" dirty="0"/>
          </a:p>
        </p:txBody>
      </p:sp>
    </p:spTree>
    <p:extLst>
      <p:ext uri="{BB962C8B-B14F-4D97-AF65-F5344CB8AC3E}">
        <p14:creationId xmlns:p14="http://schemas.microsoft.com/office/powerpoint/2010/main" val="30710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28600" y="228600"/>
            <a:ext cx="8458200" cy="5897563"/>
          </a:xfrm>
        </p:spPr>
        <p:txBody>
          <a:bodyPr>
            <a:normAutofit/>
          </a:bodyPr>
          <a:lstStyle/>
          <a:p>
            <a:pPr marL="0" indent="0">
              <a:buNone/>
            </a:pPr>
            <a:r>
              <a:rPr lang="en-IN" sz="2000" dirty="0" smtClean="0">
                <a:latin typeface="Bookman-Light"/>
              </a:rPr>
              <a:t>Slide No.6</a:t>
            </a:r>
          </a:p>
          <a:p>
            <a:endParaRPr lang="en-IN" sz="2000" dirty="0">
              <a:latin typeface="Bookman-Light"/>
            </a:endParaRPr>
          </a:p>
          <a:p>
            <a:pPr marL="0" indent="0">
              <a:buNone/>
            </a:pPr>
            <a:r>
              <a:rPr lang="en-IN" sz="2000" dirty="0" smtClean="0">
                <a:latin typeface="Bookman-Light"/>
              </a:rPr>
              <a:t>Distribution</a:t>
            </a:r>
          </a:p>
          <a:p>
            <a:pPr marL="0" indent="0">
              <a:buNone/>
            </a:pPr>
            <a:r>
              <a:rPr lang="en-IN" sz="2000" dirty="0" smtClean="0">
                <a:latin typeface="Bookman-Light"/>
              </a:rPr>
              <a:t>of coal,</a:t>
            </a:r>
          </a:p>
          <a:p>
            <a:pPr marL="0" indent="0">
              <a:buNone/>
            </a:pPr>
            <a:r>
              <a:rPr lang="en-IN" sz="2000" dirty="0" smtClean="0">
                <a:latin typeface="Bookman-Light"/>
              </a:rPr>
              <a:t>oil and </a:t>
            </a:r>
          </a:p>
          <a:p>
            <a:pPr marL="0" indent="0">
              <a:buNone/>
            </a:pPr>
            <a:r>
              <a:rPr lang="en-IN" sz="2000" dirty="0" smtClean="0">
                <a:latin typeface="Bookman-Light"/>
              </a:rPr>
              <a:t>Natural Gas</a:t>
            </a:r>
            <a:endParaRPr lang="en-IN" sz="2000" dirty="0">
              <a:latin typeface="Bookman-Light"/>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7774" y="-533400"/>
            <a:ext cx="6900862" cy="800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1616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IN" sz="2000" b="1" dirty="0" smtClean="0">
                <a:solidFill>
                  <a:prstClr val="black"/>
                </a:solidFill>
                <a:latin typeface="Bookman-Light"/>
              </a:rPr>
              <a:t>Slide No.7</a:t>
            </a:r>
            <a:br>
              <a:rPr lang="en-IN" sz="2000" b="1" dirty="0" smtClean="0">
                <a:solidFill>
                  <a:prstClr val="black"/>
                </a:solidFill>
                <a:latin typeface="Bookman-Light"/>
              </a:rPr>
            </a:br>
            <a:r>
              <a:rPr lang="en-IN" sz="3200" b="1" dirty="0" smtClean="0">
                <a:solidFill>
                  <a:srgbClr val="C00000"/>
                </a:solidFill>
                <a:latin typeface="Bookman-Light"/>
              </a:rPr>
              <a:t>Electricity</a:t>
            </a:r>
            <a:endParaRPr lang="en-IN" b="1" dirty="0">
              <a:solidFill>
                <a:srgbClr val="C00000"/>
              </a:solidFill>
              <a:latin typeface="Bookman-Light"/>
            </a:endParaRPr>
          </a:p>
        </p:txBody>
      </p:sp>
      <p:sp>
        <p:nvSpPr>
          <p:cNvPr id="3" name="Content Placeholder 2"/>
          <p:cNvSpPr>
            <a:spLocks noGrp="1"/>
          </p:cNvSpPr>
          <p:nvPr>
            <p:ph idx="1"/>
          </p:nvPr>
        </p:nvSpPr>
        <p:spPr>
          <a:xfrm>
            <a:off x="152400" y="990600"/>
            <a:ext cx="8763000" cy="5486400"/>
          </a:xfrm>
        </p:spPr>
        <p:txBody>
          <a:bodyPr>
            <a:normAutofit/>
          </a:bodyPr>
          <a:lstStyle/>
          <a:p>
            <a:pPr lvl="0"/>
            <a:r>
              <a:rPr lang="en-IN" sz="2400" dirty="0">
                <a:solidFill>
                  <a:prstClr val="black"/>
                </a:solidFill>
                <a:latin typeface="Bookman-Light"/>
              </a:rPr>
              <a:t>In todays life electricity is used for many </a:t>
            </a:r>
            <a:r>
              <a:rPr lang="en-IN" sz="2400" dirty="0" smtClean="0">
                <a:solidFill>
                  <a:prstClr val="black"/>
                </a:solidFill>
                <a:latin typeface="Bookman-Light"/>
              </a:rPr>
              <a:t>purposes.</a:t>
            </a:r>
            <a:endParaRPr lang="en-IN" sz="2400" dirty="0">
              <a:solidFill>
                <a:prstClr val="black"/>
              </a:solidFill>
              <a:latin typeface="Bookman-Light"/>
            </a:endParaRPr>
          </a:p>
          <a:p>
            <a:pPr lvl="0"/>
            <a:r>
              <a:rPr lang="en-IN" sz="2400" dirty="0">
                <a:solidFill>
                  <a:prstClr val="black"/>
                </a:solidFill>
                <a:latin typeface="Bookman-Light"/>
              </a:rPr>
              <a:t>Its </a:t>
            </a:r>
            <a:r>
              <a:rPr lang="en-IN" sz="2400" dirty="0" err="1">
                <a:solidFill>
                  <a:prstClr val="black"/>
                </a:solidFill>
                <a:latin typeface="Bookman-Light"/>
              </a:rPr>
              <a:t>percapita</a:t>
            </a:r>
            <a:r>
              <a:rPr lang="en-IN" sz="2400" dirty="0">
                <a:solidFill>
                  <a:prstClr val="black"/>
                </a:solidFill>
                <a:latin typeface="Bookman-Light"/>
              </a:rPr>
              <a:t> </a:t>
            </a:r>
            <a:r>
              <a:rPr lang="en-US" sz="2400" dirty="0">
                <a:solidFill>
                  <a:prstClr val="black"/>
                </a:solidFill>
                <a:latin typeface="Bookman-Light"/>
              </a:rPr>
              <a:t>consumption is considered as an index of </a:t>
            </a:r>
            <a:r>
              <a:rPr lang="en-IN" sz="2400" dirty="0" smtClean="0">
                <a:solidFill>
                  <a:prstClr val="black"/>
                </a:solidFill>
                <a:latin typeface="Bookman-Light"/>
              </a:rPr>
              <a:t>development.</a:t>
            </a:r>
            <a:endParaRPr lang="en-IN" sz="2400" dirty="0">
              <a:solidFill>
                <a:prstClr val="black"/>
              </a:solidFill>
              <a:latin typeface="Bookman-Light"/>
            </a:endParaRPr>
          </a:p>
          <a:p>
            <a:pPr marL="0" lvl="0" indent="0">
              <a:buNone/>
            </a:pPr>
            <a:r>
              <a:rPr lang="en-US" sz="2800" b="1" dirty="0">
                <a:solidFill>
                  <a:prstClr val="black"/>
                </a:solidFill>
                <a:latin typeface="Bookman-Light"/>
              </a:rPr>
              <a:t>Electricity is generated mainly in two ways: </a:t>
            </a:r>
          </a:p>
          <a:p>
            <a:pPr lvl="0">
              <a:buFont typeface="+mj-lt"/>
              <a:buAutoNum type="arabicPeriod"/>
            </a:pPr>
            <a:r>
              <a:rPr lang="en-US" sz="2400" b="1" dirty="0">
                <a:solidFill>
                  <a:prstClr val="black"/>
                </a:solidFill>
                <a:latin typeface="Bookman-Light"/>
              </a:rPr>
              <a:t>by running water </a:t>
            </a:r>
            <a:r>
              <a:rPr lang="en-US" sz="2400" dirty="0">
                <a:solidFill>
                  <a:prstClr val="black"/>
                </a:solidFill>
                <a:latin typeface="Bookman-Light"/>
              </a:rPr>
              <a:t>which drives hydro turbines to generate </a:t>
            </a:r>
            <a:r>
              <a:rPr lang="en-US" sz="2400" i="1" dirty="0">
                <a:solidFill>
                  <a:prstClr val="black"/>
                </a:solidFill>
                <a:latin typeface="Bookman-Light"/>
              </a:rPr>
              <a:t>hydro electricity</a:t>
            </a:r>
          </a:p>
          <a:p>
            <a:pPr marL="0" lvl="0" indent="0">
              <a:buNone/>
            </a:pPr>
            <a:r>
              <a:rPr lang="en-US" sz="2400" i="1" dirty="0">
                <a:solidFill>
                  <a:prstClr val="black"/>
                </a:solidFill>
                <a:latin typeface="Bookman-Light"/>
              </a:rPr>
              <a:t>Example: </a:t>
            </a:r>
            <a:r>
              <a:rPr lang="en-IN" sz="2400" dirty="0" err="1">
                <a:solidFill>
                  <a:prstClr val="black"/>
                </a:solidFill>
                <a:latin typeface="Bookman-Light"/>
              </a:rPr>
              <a:t>Bhakra</a:t>
            </a:r>
            <a:r>
              <a:rPr lang="en-IN" sz="2400" dirty="0">
                <a:solidFill>
                  <a:prstClr val="black"/>
                </a:solidFill>
                <a:latin typeface="Bookman-Light"/>
              </a:rPr>
              <a:t> </a:t>
            </a:r>
            <a:r>
              <a:rPr lang="en-IN" sz="2400" dirty="0" err="1">
                <a:solidFill>
                  <a:prstClr val="black"/>
                </a:solidFill>
                <a:latin typeface="Bookman-Light"/>
              </a:rPr>
              <a:t>Nangal</a:t>
            </a:r>
            <a:r>
              <a:rPr lang="en-IN" sz="2400" dirty="0">
                <a:solidFill>
                  <a:prstClr val="black"/>
                </a:solidFill>
                <a:latin typeface="Bookman-Light"/>
              </a:rPr>
              <a:t>, </a:t>
            </a:r>
            <a:r>
              <a:rPr lang="en-IN" sz="2400" dirty="0" err="1">
                <a:solidFill>
                  <a:prstClr val="black"/>
                </a:solidFill>
                <a:latin typeface="Bookman-Light"/>
              </a:rPr>
              <a:t>Damodar</a:t>
            </a:r>
            <a:r>
              <a:rPr lang="en-IN" sz="2400" dirty="0">
                <a:solidFill>
                  <a:prstClr val="black"/>
                </a:solidFill>
                <a:latin typeface="Bookman-Light"/>
              </a:rPr>
              <a:t> Valley </a:t>
            </a:r>
            <a:r>
              <a:rPr lang="en-US" sz="2400" dirty="0">
                <a:solidFill>
                  <a:prstClr val="black"/>
                </a:solidFill>
                <a:latin typeface="Bookman-Light"/>
              </a:rPr>
              <a:t>C</a:t>
            </a:r>
            <a:r>
              <a:rPr lang="en-US" sz="2400" dirty="0" smtClean="0">
                <a:solidFill>
                  <a:prstClr val="black"/>
                </a:solidFill>
                <a:latin typeface="Bookman-Light"/>
              </a:rPr>
              <a:t>orporation</a:t>
            </a:r>
            <a:r>
              <a:rPr lang="en-US" sz="2400" dirty="0">
                <a:solidFill>
                  <a:prstClr val="black"/>
                </a:solidFill>
                <a:latin typeface="Bookman-Light"/>
              </a:rPr>
              <a:t>, the </a:t>
            </a:r>
            <a:r>
              <a:rPr lang="en-US" sz="2400" dirty="0" err="1">
                <a:solidFill>
                  <a:prstClr val="black"/>
                </a:solidFill>
                <a:latin typeface="Bookman-Light"/>
              </a:rPr>
              <a:t>Kopili</a:t>
            </a:r>
            <a:r>
              <a:rPr lang="en-US" sz="2400" dirty="0">
                <a:solidFill>
                  <a:prstClr val="black"/>
                </a:solidFill>
                <a:latin typeface="Bookman-Light"/>
              </a:rPr>
              <a:t> </a:t>
            </a:r>
            <a:r>
              <a:rPr lang="en-US" sz="2400" dirty="0" err="1">
                <a:solidFill>
                  <a:prstClr val="black"/>
                </a:solidFill>
                <a:latin typeface="Bookman-Light"/>
              </a:rPr>
              <a:t>Hydel</a:t>
            </a:r>
            <a:r>
              <a:rPr lang="en-US" sz="2400" dirty="0">
                <a:solidFill>
                  <a:prstClr val="black"/>
                </a:solidFill>
                <a:latin typeface="Bookman-Light"/>
              </a:rPr>
              <a:t> Project etc.</a:t>
            </a:r>
            <a:endParaRPr lang="en-US" sz="2400" i="1" dirty="0">
              <a:solidFill>
                <a:prstClr val="black"/>
              </a:solidFill>
              <a:latin typeface="Bookman-Light"/>
            </a:endParaRPr>
          </a:p>
          <a:p>
            <a:pPr lvl="0">
              <a:buFont typeface="Arial" pitchFamily="34" charset="0"/>
              <a:buAutoNum type="arabicPeriod" startAt="2"/>
            </a:pPr>
            <a:r>
              <a:rPr lang="en-US" sz="2400" b="1" dirty="0">
                <a:solidFill>
                  <a:prstClr val="black"/>
                </a:solidFill>
                <a:latin typeface="Bookman-Light"/>
              </a:rPr>
              <a:t>by burning fuels </a:t>
            </a:r>
            <a:r>
              <a:rPr lang="en-US" sz="2400" dirty="0">
                <a:solidFill>
                  <a:prstClr val="black"/>
                </a:solidFill>
                <a:latin typeface="Bookman-Light"/>
              </a:rPr>
              <a:t>such as coal, petroleum and natural gas to drive turbines to produce </a:t>
            </a:r>
            <a:r>
              <a:rPr lang="en-IN" sz="2400" b="1" dirty="0">
                <a:solidFill>
                  <a:prstClr val="black"/>
                </a:solidFill>
                <a:latin typeface="Bookman-Light"/>
              </a:rPr>
              <a:t>thermal power</a:t>
            </a:r>
            <a:r>
              <a:rPr lang="en-IN" sz="2400" i="1" dirty="0">
                <a:solidFill>
                  <a:prstClr val="black"/>
                </a:solidFill>
                <a:latin typeface="Bookman-Light"/>
              </a:rPr>
              <a:t>.</a:t>
            </a:r>
          </a:p>
          <a:p>
            <a:pPr marL="0" lvl="0" indent="0">
              <a:buNone/>
            </a:pPr>
            <a:r>
              <a:rPr lang="en-US" sz="2400" i="1" dirty="0">
                <a:solidFill>
                  <a:prstClr val="black"/>
                </a:solidFill>
                <a:latin typeface="Bookman-Light"/>
              </a:rPr>
              <a:t>Example: </a:t>
            </a:r>
            <a:r>
              <a:rPr lang="en-US" sz="2400" i="1" dirty="0" err="1">
                <a:solidFill>
                  <a:prstClr val="black"/>
                </a:solidFill>
                <a:latin typeface="Bookman-Light"/>
              </a:rPr>
              <a:t>Singrauli</a:t>
            </a:r>
            <a:r>
              <a:rPr lang="en-US" sz="2400" i="1" dirty="0">
                <a:solidFill>
                  <a:prstClr val="black"/>
                </a:solidFill>
                <a:latin typeface="Bookman-Light"/>
              </a:rPr>
              <a:t>, </a:t>
            </a:r>
            <a:r>
              <a:rPr lang="en-US" sz="2400" i="1" dirty="0" err="1">
                <a:solidFill>
                  <a:prstClr val="black"/>
                </a:solidFill>
                <a:latin typeface="Bookman-Light"/>
              </a:rPr>
              <a:t>Namrup</a:t>
            </a:r>
            <a:r>
              <a:rPr lang="en-US" sz="2400" i="1" dirty="0">
                <a:solidFill>
                  <a:prstClr val="black"/>
                </a:solidFill>
                <a:latin typeface="Bookman-Light"/>
              </a:rPr>
              <a:t>, </a:t>
            </a:r>
            <a:r>
              <a:rPr lang="en-US" sz="2400" i="1" dirty="0" err="1">
                <a:solidFill>
                  <a:prstClr val="black"/>
                </a:solidFill>
                <a:latin typeface="Bookman-Light"/>
              </a:rPr>
              <a:t>Ramagundam</a:t>
            </a:r>
            <a:r>
              <a:rPr lang="en-US" sz="2400" i="1" dirty="0">
                <a:solidFill>
                  <a:prstClr val="black"/>
                </a:solidFill>
                <a:latin typeface="Bookman-Light"/>
              </a:rPr>
              <a:t>, </a:t>
            </a:r>
            <a:r>
              <a:rPr lang="en-US" sz="2400" i="1" dirty="0" err="1">
                <a:solidFill>
                  <a:prstClr val="black"/>
                </a:solidFill>
                <a:latin typeface="Bookman-Light"/>
              </a:rPr>
              <a:t>Talcher</a:t>
            </a:r>
            <a:r>
              <a:rPr lang="en-US" sz="2400" i="1" dirty="0">
                <a:solidFill>
                  <a:prstClr val="black"/>
                </a:solidFill>
                <a:latin typeface="Bookman-Light"/>
              </a:rPr>
              <a:t> , </a:t>
            </a:r>
            <a:r>
              <a:rPr lang="en-US" sz="2400" i="1" dirty="0" err="1">
                <a:solidFill>
                  <a:prstClr val="black"/>
                </a:solidFill>
                <a:latin typeface="Bookman-Light"/>
              </a:rPr>
              <a:t>Neyveli</a:t>
            </a:r>
            <a:r>
              <a:rPr lang="en-US" sz="2400" i="1" dirty="0">
                <a:solidFill>
                  <a:prstClr val="black"/>
                </a:solidFill>
                <a:latin typeface="Bookman-Light"/>
              </a:rPr>
              <a:t>, etc.</a:t>
            </a:r>
            <a:endParaRPr lang="en-IN" sz="2400" dirty="0">
              <a:solidFill>
                <a:prstClr val="black"/>
              </a:solidFill>
              <a:latin typeface="Bookman-Light"/>
            </a:endParaRPr>
          </a:p>
          <a:p>
            <a:endParaRPr lang="en-IN" dirty="0"/>
          </a:p>
        </p:txBody>
      </p:sp>
    </p:spTree>
    <p:extLst>
      <p:ext uri="{BB962C8B-B14F-4D97-AF65-F5344CB8AC3E}">
        <p14:creationId xmlns:p14="http://schemas.microsoft.com/office/powerpoint/2010/main" val="898214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IN" sz="2000" b="1" dirty="0" smtClean="0">
                <a:solidFill>
                  <a:prstClr val="black"/>
                </a:solidFill>
                <a:latin typeface="Bookman-Light"/>
              </a:rPr>
              <a:t>Slide No.8</a:t>
            </a:r>
            <a:br>
              <a:rPr lang="en-IN" sz="2000" b="1" dirty="0" smtClean="0">
                <a:solidFill>
                  <a:prstClr val="black"/>
                </a:solidFill>
                <a:latin typeface="Bookman-Light"/>
              </a:rPr>
            </a:br>
            <a:r>
              <a:rPr lang="en-IN" sz="3200" b="1" dirty="0" smtClean="0">
                <a:solidFill>
                  <a:srgbClr val="C00000"/>
                </a:solidFill>
                <a:latin typeface="Bookman-Light"/>
              </a:rPr>
              <a:t>Non-Conventional </a:t>
            </a:r>
            <a:r>
              <a:rPr lang="en-IN" sz="3200" b="1" dirty="0">
                <a:solidFill>
                  <a:srgbClr val="C00000"/>
                </a:solidFill>
                <a:latin typeface="Bookman-Light"/>
              </a:rPr>
              <a:t>Sources of Energy</a:t>
            </a:r>
            <a:endParaRPr lang="en-IN" dirty="0">
              <a:solidFill>
                <a:srgbClr val="C00000"/>
              </a:solidFill>
              <a:latin typeface="Bookman-Light"/>
            </a:endParaRPr>
          </a:p>
        </p:txBody>
      </p:sp>
      <p:sp>
        <p:nvSpPr>
          <p:cNvPr id="3" name="Content Placeholder 2"/>
          <p:cNvSpPr>
            <a:spLocks noGrp="1"/>
          </p:cNvSpPr>
          <p:nvPr>
            <p:ph idx="1"/>
          </p:nvPr>
        </p:nvSpPr>
        <p:spPr>
          <a:xfrm>
            <a:off x="0" y="990600"/>
            <a:ext cx="9144000" cy="5791200"/>
          </a:xfrm>
        </p:spPr>
        <p:txBody>
          <a:bodyPr>
            <a:normAutofit/>
          </a:bodyPr>
          <a:lstStyle/>
          <a:p>
            <a:pPr lvl="0"/>
            <a:r>
              <a:rPr lang="en-IN" sz="2000" b="1" dirty="0">
                <a:solidFill>
                  <a:prstClr val="black"/>
                </a:solidFill>
                <a:latin typeface="Bookman-Light"/>
              </a:rPr>
              <a:t>Why should we promote the use of renewable or non conventional source of energy?</a:t>
            </a:r>
          </a:p>
          <a:p>
            <a:pPr lvl="0">
              <a:buFont typeface="Courier New" pitchFamily="49" charset="0"/>
              <a:buChar char="o"/>
            </a:pPr>
            <a:r>
              <a:rPr lang="en-IN" sz="2000" dirty="0">
                <a:solidFill>
                  <a:prstClr val="black"/>
                </a:solidFill>
                <a:latin typeface="Bookman-Light"/>
              </a:rPr>
              <a:t>Shortages of fossil fuels have raised </a:t>
            </a:r>
            <a:r>
              <a:rPr lang="en-US" sz="2000" dirty="0">
                <a:solidFill>
                  <a:prstClr val="black"/>
                </a:solidFill>
                <a:latin typeface="Bookman-Light"/>
              </a:rPr>
              <a:t>uncertainties about the security of energy </a:t>
            </a:r>
            <a:r>
              <a:rPr lang="en-IN" sz="2000" dirty="0">
                <a:solidFill>
                  <a:prstClr val="black"/>
                </a:solidFill>
                <a:latin typeface="Bookman-Light"/>
              </a:rPr>
              <a:t>supply in </a:t>
            </a:r>
            <a:r>
              <a:rPr lang="en-IN" sz="2000" dirty="0" smtClean="0">
                <a:solidFill>
                  <a:prstClr val="black"/>
                </a:solidFill>
                <a:latin typeface="Bookman-Light"/>
              </a:rPr>
              <a:t>future.</a:t>
            </a:r>
            <a:endParaRPr lang="en-IN" sz="2000" dirty="0">
              <a:solidFill>
                <a:prstClr val="black"/>
              </a:solidFill>
              <a:latin typeface="Bookman-Light"/>
            </a:endParaRPr>
          </a:p>
          <a:p>
            <a:pPr lvl="0">
              <a:buFont typeface="Courier New" pitchFamily="49" charset="0"/>
              <a:buChar char="o"/>
            </a:pPr>
            <a:r>
              <a:rPr lang="en-US" sz="2000" dirty="0">
                <a:solidFill>
                  <a:prstClr val="black"/>
                </a:solidFill>
                <a:latin typeface="Bookman-Light"/>
              </a:rPr>
              <a:t>Rising prices of oil and </a:t>
            </a:r>
            <a:r>
              <a:rPr lang="en-IN" sz="2000" dirty="0">
                <a:solidFill>
                  <a:prstClr val="black"/>
                </a:solidFill>
                <a:latin typeface="Bookman-Light"/>
              </a:rPr>
              <a:t>gas has raised uncertainty.</a:t>
            </a:r>
          </a:p>
          <a:p>
            <a:pPr lvl="0">
              <a:buFont typeface="Courier New" pitchFamily="49" charset="0"/>
              <a:buChar char="o"/>
            </a:pPr>
            <a:r>
              <a:rPr lang="en-IN" sz="2000" dirty="0">
                <a:solidFill>
                  <a:prstClr val="black"/>
                </a:solidFill>
                <a:latin typeface="Bookman-Light"/>
              </a:rPr>
              <a:t>Increasing use of fossil </a:t>
            </a:r>
            <a:r>
              <a:rPr lang="en-US" sz="2000" dirty="0">
                <a:solidFill>
                  <a:prstClr val="black"/>
                </a:solidFill>
                <a:latin typeface="Bookman-Light"/>
              </a:rPr>
              <a:t>fuels also causes serious environmental </a:t>
            </a:r>
            <a:r>
              <a:rPr lang="en-IN" sz="2000" dirty="0">
                <a:solidFill>
                  <a:prstClr val="black"/>
                </a:solidFill>
                <a:latin typeface="Bookman-Light"/>
              </a:rPr>
              <a:t>problems.</a:t>
            </a:r>
          </a:p>
          <a:p>
            <a:pPr marL="0" lvl="0" indent="0" algn="ctr">
              <a:buNone/>
            </a:pPr>
            <a:r>
              <a:rPr lang="en-IN" sz="2400" b="1" dirty="0">
                <a:solidFill>
                  <a:prstClr val="black"/>
                </a:solidFill>
                <a:latin typeface="Bookman-Light"/>
              </a:rPr>
              <a:t>Nuclear or Atomic Energy</a:t>
            </a:r>
            <a:endParaRPr lang="en-IN" sz="2400" dirty="0">
              <a:solidFill>
                <a:prstClr val="black"/>
              </a:solidFill>
              <a:latin typeface="Bookman-Light"/>
            </a:endParaRPr>
          </a:p>
          <a:p>
            <a:pPr lvl="0"/>
            <a:r>
              <a:rPr lang="en-US" sz="2000" dirty="0">
                <a:solidFill>
                  <a:prstClr val="black"/>
                </a:solidFill>
                <a:latin typeface="Bookman-Light"/>
              </a:rPr>
              <a:t>It is obtained by altering the structure of </a:t>
            </a:r>
            <a:r>
              <a:rPr lang="en-IN" sz="2000" dirty="0">
                <a:solidFill>
                  <a:prstClr val="black"/>
                </a:solidFill>
                <a:latin typeface="Bookman-Light"/>
              </a:rPr>
              <a:t>atoms.</a:t>
            </a:r>
          </a:p>
          <a:p>
            <a:pPr lvl="0"/>
            <a:r>
              <a:rPr lang="en-US" sz="2000" dirty="0">
                <a:solidFill>
                  <a:prstClr val="black"/>
                </a:solidFill>
                <a:latin typeface="Bookman-Light"/>
              </a:rPr>
              <a:t>When alteration is made, much energy is released in the form of heat and this </a:t>
            </a:r>
            <a:r>
              <a:rPr lang="en-US" sz="2000" dirty="0" smtClean="0">
                <a:solidFill>
                  <a:prstClr val="black"/>
                </a:solidFill>
                <a:latin typeface="Bookman-Light"/>
              </a:rPr>
              <a:t>heat is </a:t>
            </a:r>
            <a:r>
              <a:rPr lang="en-US" sz="2000" dirty="0">
                <a:solidFill>
                  <a:prstClr val="black"/>
                </a:solidFill>
                <a:latin typeface="Bookman-Light"/>
              </a:rPr>
              <a:t>used to generate electric </a:t>
            </a:r>
            <a:r>
              <a:rPr lang="en-US" sz="2000" dirty="0" smtClean="0">
                <a:solidFill>
                  <a:prstClr val="black"/>
                </a:solidFill>
                <a:latin typeface="Bookman-Light"/>
              </a:rPr>
              <a:t>power.</a:t>
            </a:r>
            <a:endParaRPr lang="en-US" sz="2000" dirty="0">
              <a:solidFill>
                <a:prstClr val="black"/>
              </a:solidFill>
              <a:latin typeface="Bookman-Light"/>
            </a:endParaRPr>
          </a:p>
          <a:p>
            <a:pPr lvl="0"/>
            <a:r>
              <a:rPr lang="en-IN" sz="2000" b="1" dirty="0">
                <a:solidFill>
                  <a:prstClr val="black"/>
                </a:solidFill>
                <a:latin typeface="Bookman-Light"/>
              </a:rPr>
              <a:t>Uranium</a:t>
            </a:r>
            <a:r>
              <a:rPr lang="en-IN" sz="2000" dirty="0">
                <a:solidFill>
                  <a:prstClr val="black"/>
                </a:solidFill>
                <a:latin typeface="Bookman-Light"/>
              </a:rPr>
              <a:t> and </a:t>
            </a:r>
            <a:r>
              <a:rPr lang="en-US" sz="2000" b="1" dirty="0">
                <a:solidFill>
                  <a:prstClr val="black"/>
                </a:solidFill>
                <a:latin typeface="Bookman-Light"/>
              </a:rPr>
              <a:t>Thorium</a:t>
            </a:r>
            <a:r>
              <a:rPr lang="en-US" sz="2000" dirty="0">
                <a:solidFill>
                  <a:prstClr val="black"/>
                </a:solidFill>
                <a:latin typeface="Bookman-Light"/>
              </a:rPr>
              <a:t> are used as fuel which are available in Jharkhand and the </a:t>
            </a:r>
            <a:r>
              <a:rPr lang="en-US" sz="2000" dirty="0" err="1">
                <a:solidFill>
                  <a:prstClr val="black"/>
                </a:solidFill>
                <a:latin typeface="Bookman-Light"/>
              </a:rPr>
              <a:t>Aravalli</a:t>
            </a:r>
            <a:r>
              <a:rPr lang="en-US" sz="2000" dirty="0">
                <a:solidFill>
                  <a:prstClr val="black"/>
                </a:solidFill>
                <a:latin typeface="Bookman-Light"/>
              </a:rPr>
              <a:t> ranges of </a:t>
            </a:r>
            <a:r>
              <a:rPr lang="en-US" sz="2000" dirty="0" smtClean="0">
                <a:solidFill>
                  <a:prstClr val="black"/>
                </a:solidFill>
                <a:latin typeface="Bookman-Light"/>
              </a:rPr>
              <a:t>Rajasthan.</a:t>
            </a:r>
            <a:endParaRPr lang="en-US" sz="2000" dirty="0">
              <a:solidFill>
                <a:prstClr val="black"/>
              </a:solidFill>
              <a:latin typeface="Bookman-Light"/>
            </a:endParaRPr>
          </a:p>
          <a:p>
            <a:pPr lvl="0"/>
            <a:r>
              <a:rPr lang="en-US" sz="2000" dirty="0">
                <a:solidFill>
                  <a:prstClr val="black"/>
                </a:solidFill>
                <a:latin typeface="Bookman-Light"/>
              </a:rPr>
              <a:t>Monazite sands of Kerala is also rich in </a:t>
            </a:r>
            <a:r>
              <a:rPr lang="en-IN" sz="2000" dirty="0">
                <a:solidFill>
                  <a:prstClr val="black"/>
                </a:solidFill>
                <a:latin typeface="Bookman-Light"/>
              </a:rPr>
              <a:t>Thorium.</a:t>
            </a:r>
          </a:p>
          <a:p>
            <a:pPr marL="0" lvl="0" indent="0">
              <a:buNone/>
            </a:pPr>
            <a:r>
              <a:rPr lang="en-IN" sz="2000" b="1" dirty="0">
                <a:solidFill>
                  <a:prstClr val="black"/>
                </a:solidFill>
                <a:latin typeface="Bookman-Light"/>
              </a:rPr>
              <a:t>Major Nuclear Power Stations of India are:</a:t>
            </a:r>
            <a:endParaRPr lang="en-IN" sz="2000" dirty="0">
              <a:solidFill>
                <a:prstClr val="black"/>
              </a:solidFill>
              <a:latin typeface="Bookman-Light"/>
            </a:endParaRPr>
          </a:p>
          <a:p>
            <a:pPr marL="0" lvl="0" indent="0">
              <a:buNone/>
            </a:pPr>
            <a:r>
              <a:rPr lang="en-IN" sz="2000" dirty="0" err="1">
                <a:solidFill>
                  <a:prstClr val="black"/>
                </a:solidFill>
                <a:latin typeface="Bookman-Light"/>
              </a:rPr>
              <a:t>Kalpakkam</a:t>
            </a:r>
            <a:r>
              <a:rPr lang="en-IN" sz="2000" dirty="0">
                <a:solidFill>
                  <a:prstClr val="black"/>
                </a:solidFill>
                <a:latin typeface="Bookman-Light"/>
              </a:rPr>
              <a:t>, </a:t>
            </a:r>
            <a:r>
              <a:rPr lang="en-IN" sz="2000" dirty="0" err="1">
                <a:solidFill>
                  <a:prstClr val="black"/>
                </a:solidFill>
                <a:latin typeface="Bookman-Light"/>
              </a:rPr>
              <a:t>Kaiga</a:t>
            </a:r>
            <a:r>
              <a:rPr lang="en-IN" sz="2000" dirty="0">
                <a:solidFill>
                  <a:prstClr val="black"/>
                </a:solidFill>
                <a:latin typeface="Bookman-Light"/>
              </a:rPr>
              <a:t>, </a:t>
            </a:r>
            <a:r>
              <a:rPr lang="en-IN" sz="2000" dirty="0" err="1">
                <a:solidFill>
                  <a:prstClr val="black"/>
                </a:solidFill>
                <a:latin typeface="Bookman-Light"/>
              </a:rPr>
              <a:t>Kakrapara</a:t>
            </a:r>
            <a:r>
              <a:rPr lang="en-IN" sz="2000" dirty="0">
                <a:solidFill>
                  <a:prstClr val="black"/>
                </a:solidFill>
                <a:latin typeface="Bookman-Light"/>
              </a:rPr>
              <a:t>, </a:t>
            </a:r>
            <a:r>
              <a:rPr lang="en-IN" sz="2000" dirty="0" err="1">
                <a:solidFill>
                  <a:prstClr val="black"/>
                </a:solidFill>
                <a:latin typeface="Bookman-Light"/>
              </a:rPr>
              <a:t>Kudamkulam</a:t>
            </a:r>
            <a:r>
              <a:rPr lang="en-IN" sz="2000" dirty="0">
                <a:solidFill>
                  <a:prstClr val="black"/>
                </a:solidFill>
                <a:latin typeface="Bookman-Light"/>
              </a:rPr>
              <a:t>, </a:t>
            </a:r>
            <a:r>
              <a:rPr lang="en-IN" sz="2000" dirty="0" err="1">
                <a:solidFill>
                  <a:prstClr val="black"/>
                </a:solidFill>
                <a:latin typeface="Bookman-Light"/>
              </a:rPr>
              <a:t>Rawat</a:t>
            </a:r>
            <a:r>
              <a:rPr lang="en-IN" sz="2000" dirty="0">
                <a:solidFill>
                  <a:prstClr val="black"/>
                </a:solidFill>
                <a:latin typeface="Bookman-Light"/>
              </a:rPr>
              <a:t> </a:t>
            </a:r>
            <a:r>
              <a:rPr lang="en-IN" sz="2000" dirty="0" err="1">
                <a:solidFill>
                  <a:prstClr val="black"/>
                </a:solidFill>
                <a:latin typeface="Bookman-Light"/>
              </a:rPr>
              <a:t>Bhata</a:t>
            </a:r>
            <a:r>
              <a:rPr lang="en-IN" sz="2000" dirty="0">
                <a:solidFill>
                  <a:prstClr val="black"/>
                </a:solidFill>
                <a:latin typeface="Bookman-Light"/>
              </a:rPr>
              <a:t>, </a:t>
            </a:r>
            <a:r>
              <a:rPr lang="en-IN" sz="2000" dirty="0" err="1">
                <a:solidFill>
                  <a:prstClr val="black"/>
                </a:solidFill>
                <a:latin typeface="Bookman-Light"/>
              </a:rPr>
              <a:t>Narora</a:t>
            </a:r>
            <a:r>
              <a:rPr lang="en-IN" sz="2000" dirty="0">
                <a:solidFill>
                  <a:prstClr val="black"/>
                </a:solidFill>
                <a:latin typeface="Bookman-Light"/>
              </a:rPr>
              <a:t> &amp; </a:t>
            </a:r>
            <a:r>
              <a:rPr lang="en-IN" sz="2000" dirty="0" err="1">
                <a:solidFill>
                  <a:prstClr val="black"/>
                </a:solidFill>
                <a:latin typeface="Bookman-Light"/>
              </a:rPr>
              <a:t>Tarapore</a:t>
            </a:r>
            <a:r>
              <a:rPr lang="en-IN" sz="2000" dirty="0">
                <a:solidFill>
                  <a:prstClr val="black"/>
                </a:solidFill>
                <a:latin typeface="Bookman-Light"/>
              </a:rPr>
              <a:t> </a:t>
            </a:r>
          </a:p>
          <a:p>
            <a:endParaRPr lang="en-IN" dirty="0"/>
          </a:p>
        </p:txBody>
      </p:sp>
    </p:spTree>
    <p:extLst>
      <p:ext uri="{BB962C8B-B14F-4D97-AF65-F5344CB8AC3E}">
        <p14:creationId xmlns:p14="http://schemas.microsoft.com/office/powerpoint/2010/main" val="772316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normAutofit/>
          </a:bodyPr>
          <a:lstStyle/>
          <a:p>
            <a:pPr marL="0" indent="0">
              <a:buNone/>
            </a:pPr>
            <a:r>
              <a:rPr lang="en-IN" sz="2000" dirty="0" smtClean="0">
                <a:latin typeface="Bookman-Light"/>
              </a:rPr>
              <a:t>Slide No.9</a:t>
            </a:r>
          </a:p>
          <a:p>
            <a:pPr marL="0" indent="0">
              <a:buNone/>
            </a:pPr>
            <a:endParaRPr lang="en-IN" sz="2000" dirty="0">
              <a:latin typeface="Bookman-Light"/>
            </a:endParaRPr>
          </a:p>
          <a:p>
            <a:pPr marL="0" indent="0">
              <a:buNone/>
            </a:pPr>
            <a:r>
              <a:rPr lang="en-IN" sz="2000" dirty="0" smtClean="0">
                <a:latin typeface="Bookman-Light"/>
              </a:rPr>
              <a:t>Nuclear </a:t>
            </a:r>
          </a:p>
          <a:p>
            <a:pPr marL="0" indent="0">
              <a:buNone/>
            </a:pPr>
            <a:r>
              <a:rPr lang="en-IN" sz="2000" dirty="0" smtClean="0">
                <a:latin typeface="Bookman-Light"/>
              </a:rPr>
              <a:t>and </a:t>
            </a:r>
          </a:p>
          <a:p>
            <a:pPr marL="0" indent="0">
              <a:buNone/>
            </a:pPr>
            <a:r>
              <a:rPr lang="en-IN" sz="2000" dirty="0" smtClean="0">
                <a:latin typeface="Bookman-Light"/>
              </a:rPr>
              <a:t>Thermal</a:t>
            </a:r>
          </a:p>
          <a:p>
            <a:pPr marL="0" indent="0">
              <a:buNone/>
            </a:pPr>
            <a:r>
              <a:rPr lang="en-IN" sz="2000" dirty="0" smtClean="0">
                <a:latin typeface="Bookman-Light"/>
              </a:rPr>
              <a:t>Power </a:t>
            </a:r>
          </a:p>
          <a:p>
            <a:pPr marL="0" indent="0">
              <a:buNone/>
            </a:pPr>
            <a:r>
              <a:rPr lang="en-IN" sz="2000" dirty="0" smtClean="0">
                <a:latin typeface="Bookman-Light"/>
              </a:rPr>
              <a:t>Plants</a:t>
            </a:r>
          </a:p>
          <a:p>
            <a:pPr marL="0" indent="0">
              <a:buNone/>
            </a:pPr>
            <a:r>
              <a:rPr lang="en-IN" sz="2000" dirty="0" smtClean="0">
                <a:latin typeface="Bookman-Light"/>
              </a:rPr>
              <a:t>of India</a:t>
            </a:r>
            <a:endParaRPr lang="en-IN" sz="2000" dirty="0">
              <a:latin typeface="Bookman-Ligh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905000"/>
            <a:ext cx="8229600" cy="922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7455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1400</Words>
  <Application>Microsoft Office PowerPoint</Application>
  <PresentationFormat>On-screen Show (4:3)</PresentationFormat>
  <Paragraphs>153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No.1                 CLASS X, GEOGRAPHY, CHAPTER-5 MINERALS AND ENERGY RESOURCES Module Number 3/3                         Teacher: P V Divakaran, AECS-2 Kalpakkam</vt:lpstr>
      <vt:lpstr>Slide No.2 Energy Resources</vt:lpstr>
      <vt:lpstr>Slide No.3 Types of Coal</vt:lpstr>
      <vt:lpstr>Slide No.4  Petroleum</vt:lpstr>
      <vt:lpstr>Slide No.5 Natural Gas</vt:lpstr>
      <vt:lpstr>PowerPoint Presentation</vt:lpstr>
      <vt:lpstr>Slide No.7 Electricity</vt:lpstr>
      <vt:lpstr>Slide No.8 Non-Conventional Sources of Energy</vt:lpstr>
      <vt:lpstr>PowerPoint Presentation</vt:lpstr>
      <vt:lpstr>Slide No.10 Solar Energy</vt:lpstr>
      <vt:lpstr>Slide No.11 Wind Power</vt:lpstr>
      <vt:lpstr>Slide No.12 Biogas</vt:lpstr>
      <vt:lpstr>Slide No.13 Tidal Energy</vt:lpstr>
      <vt:lpstr>Slide No.14 Geo Thermal Energy</vt:lpstr>
      <vt:lpstr>Slide No.15 Conservation of Energy Resources “energy saved is energy produced”</vt:lpstr>
      <vt:lpstr>Slide No.16 Recapitulation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No.1                 CLASS X, GEOGRAPHY, CHAPTER-5 MINERALS AND ENERGY RESOURCES Module Number 3/3                         Teacher: P V Divakaran, AECS-2 Kalpakkam</dc:title>
  <dc:creator>Divakaran</dc:creator>
  <cp:lastModifiedBy>Windows User</cp:lastModifiedBy>
  <cp:revision>46</cp:revision>
  <dcterms:created xsi:type="dcterms:W3CDTF">2006-08-16T00:00:00Z</dcterms:created>
  <dcterms:modified xsi:type="dcterms:W3CDTF">2020-04-18T07:19:31Z</dcterms:modified>
</cp:coreProperties>
</file>